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75" r:id="rId5"/>
  </p:sldMasterIdLst>
  <p:notesMasterIdLst>
    <p:notesMasterId r:id="rId31"/>
  </p:notesMasterIdLst>
  <p:handoutMasterIdLst>
    <p:handoutMasterId r:id="rId32"/>
  </p:handoutMasterIdLst>
  <p:sldIdLst>
    <p:sldId id="375" r:id="rId6"/>
    <p:sldId id="386" r:id="rId7"/>
    <p:sldId id="411" r:id="rId8"/>
    <p:sldId id="387" r:id="rId9"/>
    <p:sldId id="388" r:id="rId10"/>
    <p:sldId id="389" r:id="rId11"/>
    <p:sldId id="390" r:id="rId12"/>
    <p:sldId id="409" r:id="rId13"/>
    <p:sldId id="393" r:id="rId14"/>
    <p:sldId id="394" r:id="rId15"/>
    <p:sldId id="396" r:id="rId16"/>
    <p:sldId id="397" r:id="rId17"/>
    <p:sldId id="410" r:id="rId18"/>
    <p:sldId id="377" r:id="rId19"/>
    <p:sldId id="382" r:id="rId20"/>
    <p:sldId id="401" r:id="rId21"/>
    <p:sldId id="402" r:id="rId22"/>
    <p:sldId id="403" r:id="rId23"/>
    <p:sldId id="404" r:id="rId24"/>
    <p:sldId id="405" r:id="rId25"/>
    <p:sldId id="406" r:id="rId26"/>
    <p:sldId id="407" r:id="rId27"/>
    <p:sldId id="408" r:id="rId28"/>
    <p:sldId id="395" r:id="rId29"/>
    <p:sldId id="398" r:id="rId30"/>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D09AA928-64F4-41D8-ADD6-DB59E77C20D2}">
          <p14:sldIdLst>
            <p14:sldId id="375"/>
            <p14:sldId id="386"/>
            <p14:sldId id="411"/>
            <p14:sldId id="387"/>
            <p14:sldId id="388"/>
            <p14:sldId id="389"/>
            <p14:sldId id="390"/>
            <p14:sldId id="409"/>
            <p14:sldId id="393"/>
            <p14:sldId id="394"/>
            <p14:sldId id="396"/>
            <p14:sldId id="397"/>
            <p14:sldId id="410"/>
            <p14:sldId id="377"/>
            <p14:sldId id="382"/>
          </p14:sldIdLst>
        </p14:section>
        <p14:section name="HCW Walkthrough" id="{E38E804B-6D03-4B73-ACD4-D7006523DF62}">
          <p14:sldIdLst>
            <p14:sldId id="401"/>
            <p14:sldId id="402"/>
            <p14:sldId id="403"/>
            <p14:sldId id="404"/>
            <p14:sldId id="405"/>
            <p14:sldId id="406"/>
            <p14:sldId id="407"/>
            <p14:sldId id="408"/>
          </p14:sldIdLst>
        </p14:section>
        <p14:section name="Bonus content" id="{5FAD4913-8957-4371-8000-0D0CDE26BBB5}">
          <p14:sldIdLst>
            <p14:sldId id="395"/>
            <p14:sldId id="398"/>
          </p14:sldIdLst>
        </p14:section>
      </p14:sectionLst>
    </p:ex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EAB062"/>
    <a:srgbClr val="D2421F"/>
    <a:srgbClr val="C8302D"/>
    <a:srgbClr val="333333"/>
    <a:srgbClr val="0071BC"/>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76" d="100"/>
          <a:sy n="76" d="100"/>
        </p:scale>
        <p:origin x="758" y="6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6" d="100"/>
          <a:sy n="66" d="100"/>
        </p:scale>
        <p:origin x="313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21AEA4E-C8DD-4389-8732-D0D2DA460746}"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6099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1860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3685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4681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AD0994C-FAD8-4EC8-90A0-11D820AC2F4F}" type="datetime1">
              <a:rPr lang="en-US" smtClean="0">
                <a:solidFill>
                  <a:prstClr val="black"/>
                </a:solidFill>
              </a:rPr>
              <a:pPr/>
              <a:t>5/9/2016</a:t>
            </a:fld>
            <a:endParaRPr lang="en-US">
              <a:solidFill>
                <a:prstClr val="black"/>
              </a:solidFill>
            </a:endParaRPr>
          </a:p>
        </p:txBody>
      </p:sp>
      <p:sp>
        <p:nvSpPr>
          <p:cNvPr id="5" name="Header Placeholder 4"/>
          <p:cNvSpPr>
            <a:spLocks noGrp="1"/>
          </p:cNvSpPr>
          <p:nvPr>
            <p:ph type="hdr" sz="quarter" idx="11"/>
          </p:nvPr>
        </p:nvSpPr>
        <p:spPr/>
        <p:txBody>
          <a:bodyPr/>
          <a:lstStyle/>
          <a:p>
            <a:r>
              <a:rPr lang="en-US">
                <a:solidFill>
                  <a:prstClr val="black"/>
                </a:solidFill>
              </a:rPr>
              <a:t>Microsoft Exchange</a:t>
            </a:r>
            <a:endParaRPr lang="en-US" dirty="0">
              <a:solidFill>
                <a:prstClr val="black"/>
              </a:solidFill>
            </a:endParaRPr>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42912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D5A63-A01F-4E34-8C37-C2C3CC1F2D94}"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Exchange</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5201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C394FA-AABB-4A02-96CC-73402AF7C6BD}"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104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GB" dirty="0">
                <a:effectLst/>
              </a:rPr>
              <a:t>Cross-Premises permissions: We don’t, however, support the use of the Send-As, Receive-As, or Send on behalf of mailbox permissions in hybrid deployments between on-premises Exchange and Office 365 organizations. These permissions are only available when both the mailbox granting the permissions, and the mailbox receiving the permissions, are in the same organization. Any mailboxes that receive these permissions from another mailbox need to be moved at the same time as that mailbox. If a mailbox receives permissions from multiple mailboxes, that mailbox, and all of the mailboxes granting permissions to it, need to be moved at the same time. In addition to these permissions, the Auto Mapping feature is also unsupported when used between mailboxes in the on-premises Exchange and Office 365 organizations.</a:t>
            </a:r>
          </a:p>
          <a:p>
            <a:pPr marL="171450" indent="-171450">
              <a:buFont typeface="Arial" panose="020B0604020202020204" pitchFamily="34" charset="0"/>
              <a:buChar char="•"/>
            </a:pPr>
            <a:r>
              <a:rPr lang="es-ES" dirty="0">
                <a:effectLst/>
              </a:rPr>
              <a:t>M</a:t>
            </a:r>
            <a:r>
              <a:rPr lang="en-GB" dirty="0">
                <a:effectLst/>
              </a:rPr>
              <a:t>RM, In-place archive and in-place eDiscovery is possible through OAUTH</a:t>
            </a:r>
          </a:p>
          <a:p>
            <a:pPr marL="171450" indent="-171450">
              <a:buFont typeface="Arial" panose="020B0604020202020204" pitchFamily="34" charset="0"/>
              <a:buChar char="•"/>
            </a:pPr>
            <a:endParaRPr lang="en-GB" dirty="0">
              <a:effectLst/>
            </a:endParaRPr>
          </a:p>
          <a:p>
            <a:endParaRPr lang="es-ES" dirty="0">
              <a:effectLst/>
            </a:endParaRPr>
          </a:p>
          <a:p>
            <a:endParaRPr lang="en-GB" dirty="0"/>
          </a:p>
        </p:txBody>
      </p:sp>
      <p:sp>
        <p:nvSpPr>
          <p:cNvPr id="4" name="Marcador de número de diapositiva 3"/>
          <p:cNvSpPr>
            <a:spLocks noGrp="1"/>
          </p:cNvSpPr>
          <p:nvPr>
            <p:ph type="sldNum" sz="quarter" idx="10"/>
          </p:nvPr>
        </p:nvSpPr>
        <p:spPr/>
        <p:txBody>
          <a:bodyPr/>
          <a:lstStyle/>
          <a:p>
            <a:fld id="{78102A15-6E67-4CC5-903E-601087D9C1CB}" type="slidenum">
              <a:rPr lang="en-GB" smtClean="0"/>
              <a:t>8</a:t>
            </a:fld>
            <a:endParaRPr lang="en-GB"/>
          </a:p>
        </p:txBody>
      </p:sp>
    </p:spTree>
    <p:extLst>
      <p:ext uri="{BB962C8B-B14F-4D97-AF65-F5344CB8AC3E}">
        <p14:creationId xmlns:p14="http://schemas.microsoft.com/office/powerpoint/2010/main" val="419495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78102A15-6E67-4CC5-903E-601087D9C1CB}" type="slidenum">
              <a:rPr lang="en-GB" smtClean="0"/>
              <a:t>9</a:t>
            </a:fld>
            <a:endParaRPr lang="en-GB"/>
          </a:p>
        </p:txBody>
      </p:sp>
    </p:spTree>
    <p:extLst>
      <p:ext uri="{BB962C8B-B14F-4D97-AF65-F5344CB8AC3E}">
        <p14:creationId xmlns:p14="http://schemas.microsoft.com/office/powerpoint/2010/main" val="260930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F87747-F5AC-4ABF-B51F-7473A53977A3}" type="datetime1">
              <a:rPr lang="en-US" smtClean="0">
                <a:solidFill>
                  <a:prstClr val="black"/>
                </a:solidFill>
              </a:rPr>
              <a:pPr/>
              <a:t>5/9/2016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03447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 HCW</a:t>
            </a:r>
          </a:p>
          <a:p>
            <a:r>
              <a:rPr lang="es-ES" dirty="0"/>
              <a:t>Demo Mailbox </a:t>
            </a:r>
            <a:r>
              <a:rPr lang="es-ES" dirty="0" err="1"/>
              <a:t>Moves</a:t>
            </a:r>
            <a:r>
              <a:rPr lang="es-ES" dirty="0"/>
              <a:t> (2013 and 2010)</a:t>
            </a:r>
          </a:p>
          <a:p>
            <a:r>
              <a:rPr lang="es-ES" dirty="0"/>
              <a:t>Show </a:t>
            </a:r>
            <a:r>
              <a:rPr lang="es-ES" dirty="0" err="1"/>
              <a:t>report</a:t>
            </a:r>
            <a:r>
              <a:rPr lang="es-ES" dirty="0"/>
              <a:t> of </a:t>
            </a:r>
            <a:r>
              <a:rPr lang="es-ES" dirty="0" err="1"/>
              <a:t>result</a:t>
            </a:r>
            <a:endParaRPr lang="en-GB" dirty="0"/>
          </a:p>
        </p:txBody>
      </p:sp>
      <p:sp>
        <p:nvSpPr>
          <p:cNvPr id="4" name="Marcador de número de diapositiva 3"/>
          <p:cNvSpPr>
            <a:spLocks noGrp="1"/>
          </p:cNvSpPr>
          <p:nvPr>
            <p:ph type="sldNum" sz="quarter" idx="10"/>
          </p:nvPr>
        </p:nvSpPr>
        <p:spPr/>
        <p:txBody>
          <a:bodyPr/>
          <a:lstStyle/>
          <a:p>
            <a:fld id="{78102A15-6E67-4CC5-903E-601087D9C1CB}" type="slidenum">
              <a:rPr lang="en-GB" smtClean="0"/>
              <a:t>11</a:t>
            </a:fld>
            <a:endParaRPr lang="en-GB"/>
          </a:p>
        </p:txBody>
      </p:sp>
    </p:spTree>
    <p:extLst>
      <p:ext uri="{BB962C8B-B14F-4D97-AF65-F5344CB8AC3E}">
        <p14:creationId xmlns:p14="http://schemas.microsoft.com/office/powerpoint/2010/main" val="1746437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78102A15-6E67-4CC5-903E-601087D9C1CB}" type="slidenum">
              <a:rPr lang="en-GB" smtClean="0"/>
              <a:t>13</a:t>
            </a:fld>
            <a:endParaRPr lang="en-GB"/>
          </a:p>
        </p:txBody>
      </p:sp>
    </p:spTree>
    <p:extLst>
      <p:ext uri="{BB962C8B-B14F-4D97-AF65-F5344CB8AC3E}">
        <p14:creationId xmlns:p14="http://schemas.microsoft.com/office/powerpoint/2010/main" val="1799310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01617" y="3538925"/>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77753" y="3104042"/>
            <a:ext cx="409363" cy="434883"/>
          </a:xfrm>
          <a:prstGeom prst="rect">
            <a:avLst/>
          </a:prstGeom>
        </p:spPr>
      </p:pic>
      <p:sp>
        <p:nvSpPr>
          <p:cNvPr id="20" name="Text Placeholder 4"/>
          <p:cNvSpPr>
            <a:spLocks noGrp="1"/>
          </p:cNvSpPr>
          <p:nvPr>
            <p:ph type="body" sz="quarter" idx="14" hasCustomPrompt="1"/>
          </p:nvPr>
        </p:nvSpPr>
        <p:spPr>
          <a:xfrm>
            <a:off x="3312637" y="3104042"/>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3312637" y="3466373"/>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GB"/>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4" name="Marcador de fecha 3"/>
          <p:cNvSpPr>
            <a:spLocks noGrp="1"/>
          </p:cNvSpPr>
          <p:nvPr>
            <p:ph type="dt" sz="half" idx="10"/>
          </p:nvPr>
        </p:nvSpPr>
        <p:spPr/>
        <p:txBody>
          <a:bodyPr/>
          <a:lstStyle/>
          <a:p>
            <a:fld id="{F4119798-610B-4103-8F50-E08E0FC44631}" type="datetimeFigureOut">
              <a:rPr lang="en-GB" smtClean="0"/>
              <a:t>09/05/2016</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DE960E8C-1031-40E5-9822-2B212815A46A}" type="slidenum">
              <a:rPr lang="en-GB" smtClean="0"/>
              <a:t>‹Nº›</a:t>
            </a:fld>
            <a:endParaRPr lang="en-GB"/>
          </a:p>
        </p:txBody>
      </p:sp>
    </p:spTree>
    <p:extLst>
      <p:ext uri="{BB962C8B-B14F-4D97-AF65-F5344CB8AC3E}">
        <p14:creationId xmlns:p14="http://schemas.microsoft.com/office/powerpoint/2010/main" val="34611213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ch Ed 2013_Mai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48721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095350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9"/>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2"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5"/>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1" dirty="0">
                <a:gradFill>
                  <a:gsLst>
                    <a:gs pos="2917">
                      <a:schemeClr val="bg2"/>
                    </a:gs>
                    <a:gs pos="95000">
                      <a:schemeClr val="bg2"/>
                    </a:gs>
                  </a:gsLst>
                  <a:lin ang="5400000" scaled="0"/>
                </a:gradFill>
                <a:latin typeface="+mj-lt"/>
              </a:rPr>
              <a:t>#</a:t>
            </a:r>
            <a:r>
              <a:rPr lang="en-US" sz="2000" spc="-71"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6"/>
            <a:ext cx="348003" cy="282925"/>
          </a:xfrm>
          <a:prstGeom prst="rect">
            <a:avLst/>
          </a:prstGeom>
        </p:spPr>
      </p:pic>
      <p:sp>
        <p:nvSpPr>
          <p:cNvPr id="25" name="CuadroTexto 24"/>
          <p:cNvSpPr txBox="1"/>
          <p:nvPr userDrawn="1"/>
        </p:nvSpPr>
        <p:spPr>
          <a:xfrm>
            <a:off x="-3" y="4784188"/>
            <a:ext cx="7387003"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1"/>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4" y="4223654"/>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5" y="4371266"/>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sz="1351" b="1" spc="-53" dirty="0">
              <a:solidFill>
                <a:schemeClr val="bg1"/>
              </a:solidFill>
              <a:latin typeface="+mj-lt"/>
            </a:endParaRPr>
          </a:p>
        </p:txBody>
      </p:sp>
    </p:spTree>
    <p:extLst>
      <p:ext uri="{BB962C8B-B14F-4D97-AF65-F5344CB8AC3E}">
        <p14:creationId xmlns:p14="http://schemas.microsoft.com/office/powerpoint/2010/main" val="36595685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8" y="1011623"/>
            <a:ext cx="8347505" cy="921231"/>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9" y="2013591"/>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2"/>
            <a:ext cx="618423" cy="347863"/>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8" y="3460686"/>
            <a:ext cx="553291" cy="553291"/>
          </a:xfrm>
          <a:prstGeom prst="rect">
            <a:avLst/>
          </a:prstGeom>
        </p:spPr>
      </p:pic>
      <p:sp>
        <p:nvSpPr>
          <p:cNvPr id="17" name="Text Placeholder 4"/>
          <p:cNvSpPr>
            <a:spLocks noGrp="1"/>
          </p:cNvSpPr>
          <p:nvPr>
            <p:ph type="body" sz="quarter" idx="13" hasCustomPrompt="1"/>
          </p:nvPr>
        </p:nvSpPr>
        <p:spPr>
          <a:xfrm>
            <a:off x="3279959"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9"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7"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2" y="4177883"/>
            <a:ext cx="1672543" cy="1220719"/>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2" y="4264178"/>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5"/>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1" dirty="0">
                <a:gradFill>
                  <a:gsLst>
                    <a:gs pos="2917">
                      <a:schemeClr val="bg2"/>
                    </a:gs>
                    <a:gs pos="95000">
                      <a:schemeClr val="bg2"/>
                    </a:gs>
                  </a:gsLst>
                  <a:lin ang="5400000" scaled="0"/>
                </a:gradFill>
                <a:latin typeface="+mj-lt"/>
              </a:rPr>
              <a:t>#</a:t>
            </a:r>
            <a:r>
              <a:rPr lang="en-US" sz="2000" spc="-71"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6"/>
            <a:ext cx="348003" cy="282925"/>
          </a:xfrm>
          <a:prstGeom prst="rect">
            <a:avLst/>
          </a:prstGeom>
        </p:spPr>
      </p:pic>
    </p:spTree>
    <p:extLst>
      <p:ext uri="{BB962C8B-B14F-4D97-AF65-F5344CB8AC3E}">
        <p14:creationId xmlns:p14="http://schemas.microsoft.com/office/powerpoint/2010/main" val="5297702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3" y="1015809"/>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3"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8"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5"/>
            <a:ext cx="409363" cy="434883"/>
          </a:xfrm>
          <a:prstGeom prst="rect">
            <a:avLst/>
          </a:prstGeom>
        </p:spPr>
      </p:pic>
      <p:sp>
        <p:nvSpPr>
          <p:cNvPr id="20" name="Text Placeholder 4"/>
          <p:cNvSpPr>
            <a:spLocks noGrp="1"/>
          </p:cNvSpPr>
          <p:nvPr>
            <p:ph type="body" sz="quarter" idx="14" hasCustomPrompt="1"/>
          </p:nvPr>
        </p:nvSpPr>
        <p:spPr>
          <a:xfrm>
            <a:off x="725217" y="2811015"/>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6"/>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1" dirty="0">
                <a:gradFill>
                  <a:gsLst>
                    <a:gs pos="2917">
                      <a:schemeClr val="bg2"/>
                    </a:gs>
                    <a:gs pos="95000">
                      <a:schemeClr val="bg2"/>
                    </a:gs>
                  </a:gsLst>
                  <a:lin ang="5400000" scaled="0"/>
                </a:gradFill>
                <a:latin typeface="+mj-lt"/>
              </a:rPr>
              <a:t>#</a:t>
            </a:r>
            <a:r>
              <a:rPr lang="en-US" sz="2000" spc="-71"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9" y="231884"/>
            <a:ext cx="348003" cy="282925"/>
          </a:xfrm>
          <a:prstGeom prst="rect">
            <a:avLst/>
          </a:prstGeom>
        </p:spPr>
      </p:pic>
      <p:sp>
        <p:nvSpPr>
          <p:cNvPr id="16" name="Text Placeholder 4"/>
          <p:cNvSpPr>
            <a:spLocks noGrp="1"/>
          </p:cNvSpPr>
          <p:nvPr>
            <p:ph type="body" sz="quarter" idx="18" hasCustomPrompt="1"/>
          </p:nvPr>
        </p:nvSpPr>
        <p:spPr>
          <a:xfrm>
            <a:off x="2407673"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5" y="1021154"/>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5"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50"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5" y="2816361"/>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600" y="1016970"/>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3"/>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5"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19588149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8"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6"/>
            <a:ext cx="1332896" cy="706932"/>
          </a:xfrm>
          <a:prstGeom prst="rect">
            <a:avLst/>
          </a:prstGeom>
        </p:spPr>
      </p:pic>
      <p:pic>
        <p:nvPicPr>
          <p:cNvPr id="7" name="Imagen 6"/>
          <p:cNvPicPr>
            <a:picLocks noChangeAspect="1"/>
          </p:cNvPicPr>
          <p:nvPr userDrawn="1"/>
        </p:nvPicPr>
        <p:blipFill>
          <a:blip r:embed="rId3"/>
          <a:stretch>
            <a:fillRect/>
          </a:stretch>
        </p:blipFill>
        <p:spPr>
          <a:xfrm>
            <a:off x="524543"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6"/>
            <a:ext cx="2241229" cy="515132"/>
          </a:xfrm>
          <a:prstGeom prst="rect">
            <a:avLst/>
          </a:prstGeom>
        </p:spPr>
      </p:pic>
      <p:pic>
        <p:nvPicPr>
          <p:cNvPr id="10" name="Imagen 9"/>
          <p:cNvPicPr>
            <a:picLocks noChangeAspect="1"/>
          </p:cNvPicPr>
          <p:nvPr userDrawn="1"/>
        </p:nvPicPr>
        <p:blipFill>
          <a:blip r:embed="rId5"/>
          <a:stretch>
            <a:fillRect/>
          </a:stretch>
        </p:blipFill>
        <p:spPr>
          <a:xfrm>
            <a:off x="5606597" y="593810"/>
            <a:ext cx="2700167" cy="1350084"/>
          </a:xfrm>
          <a:prstGeom prst="rect">
            <a:avLst/>
          </a:prstGeom>
        </p:spPr>
      </p:pic>
      <p:sp>
        <p:nvSpPr>
          <p:cNvPr id="11" name="Rectángulo 10"/>
          <p:cNvSpPr/>
          <p:nvPr userDrawn="1"/>
        </p:nvSpPr>
        <p:spPr>
          <a:xfrm>
            <a:off x="503878" y="2160053"/>
            <a:ext cx="5635197"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8" y="3127778"/>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4"/>
            <a:ext cx="1330011" cy="280412"/>
          </a:xfrm>
          <a:prstGeom prst="rect">
            <a:avLst/>
          </a:prstGeom>
        </p:spPr>
      </p:pic>
      <p:sp>
        <p:nvSpPr>
          <p:cNvPr id="15" name="Rectángulo 14"/>
          <p:cNvSpPr/>
          <p:nvPr userDrawn="1"/>
        </p:nvSpPr>
        <p:spPr>
          <a:xfrm>
            <a:off x="503877" y="4193705"/>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3" y="5041877"/>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7"/>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9"/>
            <a:ext cx="1369080" cy="684541"/>
          </a:xfrm>
          <a:prstGeom prst="rect">
            <a:avLst/>
          </a:prstGeom>
        </p:spPr>
      </p:pic>
      <p:pic>
        <p:nvPicPr>
          <p:cNvPr id="19" name="Imagen 18"/>
          <p:cNvPicPr>
            <a:picLocks noChangeAspect="1"/>
          </p:cNvPicPr>
          <p:nvPr userDrawn="1"/>
        </p:nvPicPr>
        <p:blipFill>
          <a:blip r:embed="rId11"/>
          <a:stretch>
            <a:fillRect/>
          </a:stretch>
        </p:blipFill>
        <p:spPr>
          <a:xfrm>
            <a:off x="524541" y="3057054"/>
            <a:ext cx="2381251" cy="666751"/>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7" y="6049507"/>
            <a:ext cx="1665719" cy="481391"/>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5"/>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5" cy="836831"/>
          </a:xfrm>
          <a:prstGeom prst="rect">
            <a:avLst/>
          </a:prstGeom>
        </p:spPr>
      </p:pic>
      <p:pic>
        <p:nvPicPr>
          <p:cNvPr id="27" name="Imagen 26"/>
          <p:cNvPicPr>
            <a:picLocks noChangeAspect="1"/>
          </p:cNvPicPr>
          <p:nvPr userDrawn="1"/>
        </p:nvPicPr>
        <p:blipFill>
          <a:blip r:embed="rId16"/>
          <a:stretch>
            <a:fillRect/>
          </a:stretch>
        </p:blipFill>
        <p:spPr>
          <a:xfrm>
            <a:off x="7264673" y="3906113"/>
            <a:ext cx="2084179" cy="857737"/>
          </a:xfrm>
          <a:prstGeom prst="rect">
            <a:avLst/>
          </a:prstGeom>
        </p:spPr>
      </p:pic>
      <p:pic>
        <p:nvPicPr>
          <p:cNvPr id="29" name="Imagen 28"/>
          <p:cNvPicPr>
            <a:picLocks noChangeAspect="1"/>
          </p:cNvPicPr>
          <p:nvPr userDrawn="1"/>
        </p:nvPicPr>
        <p:blipFill>
          <a:blip r:embed="rId17"/>
          <a:stretch>
            <a:fillRect/>
          </a:stretch>
        </p:blipFill>
        <p:spPr>
          <a:xfrm>
            <a:off x="10054375" y="3849004"/>
            <a:ext cx="1368131" cy="860427"/>
          </a:xfrm>
          <a:prstGeom prst="rect">
            <a:avLst/>
          </a:prstGeom>
        </p:spPr>
      </p:pic>
      <p:pic>
        <p:nvPicPr>
          <p:cNvPr id="30" name="Imagen 29"/>
          <p:cNvPicPr>
            <a:picLocks noChangeAspect="1"/>
          </p:cNvPicPr>
          <p:nvPr userDrawn="1"/>
        </p:nvPicPr>
        <p:blipFill>
          <a:blip r:embed="rId18"/>
          <a:stretch>
            <a:fillRect/>
          </a:stretch>
        </p:blipFill>
        <p:spPr>
          <a:xfrm>
            <a:off x="7264674" y="4953653"/>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3" cy="580891"/>
          </a:xfrm>
          <a:prstGeom prst="rect">
            <a:avLst/>
          </a:prstGeom>
        </p:spPr>
      </p:pic>
      <p:pic>
        <p:nvPicPr>
          <p:cNvPr id="40" name="Imagen 39"/>
          <p:cNvPicPr>
            <a:picLocks noChangeAspect="1"/>
          </p:cNvPicPr>
          <p:nvPr userDrawn="1"/>
        </p:nvPicPr>
        <p:blipFill>
          <a:blip r:embed="rId20"/>
          <a:stretch>
            <a:fillRect/>
          </a:stretch>
        </p:blipFill>
        <p:spPr>
          <a:xfrm>
            <a:off x="10158051" y="4883109"/>
            <a:ext cx="1357012" cy="751883"/>
          </a:xfrm>
          <a:prstGeom prst="rect">
            <a:avLst/>
          </a:prstGeom>
        </p:spPr>
      </p:pic>
    </p:spTree>
    <p:extLst>
      <p:ext uri="{BB962C8B-B14F-4D97-AF65-F5344CB8AC3E}">
        <p14:creationId xmlns:p14="http://schemas.microsoft.com/office/powerpoint/2010/main" val="18134425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6"/>
            <a:ext cx="10240453" cy="498599"/>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1149666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1"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5096667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1"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8"/>
            <a:ext cx="11151917" cy="498599"/>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4003256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4"/>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0" indent="0" algn="ctr">
              <a:buNone/>
              <a:defRPr>
                <a:solidFill>
                  <a:schemeClr val="tx1">
                    <a:tint val="75000"/>
                  </a:schemeClr>
                </a:solidFill>
              </a:defRPr>
            </a:lvl2pPr>
            <a:lvl3pPr marL="685938" indent="0" algn="ctr">
              <a:buNone/>
              <a:defRPr>
                <a:solidFill>
                  <a:schemeClr val="tx1">
                    <a:tint val="75000"/>
                  </a:schemeClr>
                </a:solidFill>
              </a:defRPr>
            </a:lvl3pPr>
            <a:lvl4pPr marL="1028908" indent="0" algn="ctr">
              <a:buNone/>
              <a:defRPr>
                <a:solidFill>
                  <a:schemeClr val="tx1">
                    <a:tint val="75000"/>
                  </a:schemeClr>
                </a:solidFill>
              </a:defRPr>
            </a:lvl4pPr>
            <a:lvl5pPr marL="1371876" indent="0" algn="ctr">
              <a:buNone/>
              <a:defRPr>
                <a:solidFill>
                  <a:schemeClr val="tx1">
                    <a:tint val="75000"/>
                  </a:schemeClr>
                </a:solidFill>
              </a:defRPr>
            </a:lvl5pPr>
            <a:lvl6pPr marL="1714846" indent="0" algn="ctr">
              <a:buNone/>
              <a:defRPr>
                <a:solidFill>
                  <a:schemeClr val="tx1">
                    <a:tint val="75000"/>
                  </a:schemeClr>
                </a:solidFill>
              </a:defRPr>
            </a:lvl6pPr>
            <a:lvl7pPr marL="2057815" indent="0" algn="ctr">
              <a:buNone/>
              <a:defRPr>
                <a:solidFill>
                  <a:schemeClr val="tx1">
                    <a:tint val="75000"/>
                  </a:schemeClr>
                </a:solidFill>
              </a:defRPr>
            </a:lvl7pPr>
            <a:lvl8pPr marL="2400784" indent="0" algn="ctr">
              <a:buNone/>
              <a:defRPr>
                <a:solidFill>
                  <a:schemeClr val="tx1">
                    <a:tint val="75000"/>
                  </a:schemeClr>
                </a:solidFill>
              </a:defRPr>
            </a:lvl8pPr>
            <a:lvl9pPr marL="2743754" indent="0" algn="ctr">
              <a:buNone/>
              <a:defRPr>
                <a:solidFill>
                  <a:schemeClr val="tx1">
                    <a:tint val="75000"/>
                  </a:schemeClr>
                </a:solidFill>
              </a:defRPr>
            </a:lvl9pPr>
          </a:lstStyle>
          <a:p>
            <a:pPr marL="0" marR="0" lvl="0" indent="0" algn="l" defTabSz="685938"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4"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34474774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7"/>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4" indent="0">
              <a:buNone/>
              <a:defRPr sz="1500">
                <a:solidFill>
                  <a:srgbClr val="333333"/>
                </a:solidFill>
              </a:defRPr>
            </a:lvl3pPr>
            <a:lvl4pPr marL="342982" indent="0">
              <a:buNone/>
              <a:defRPr sz="1500">
                <a:solidFill>
                  <a:srgbClr val="333333"/>
                </a:solidFill>
              </a:defRPr>
            </a:lvl4pPr>
            <a:lvl5pPr marL="520430"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451956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7"/>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4" indent="0">
              <a:buNone/>
              <a:defRPr sz="1500">
                <a:solidFill>
                  <a:srgbClr val="333333"/>
                </a:solidFill>
              </a:defRPr>
            </a:lvl3pPr>
            <a:lvl4pPr marL="342982" indent="0">
              <a:buNone/>
              <a:defRPr sz="1500">
                <a:solidFill>
                  <a:srgbClr val="333333"/>
                </a:solidFill>
              </a:defRPr>
            </a:lvl4pPr>
            <a:lvl5pPr marL="520430"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694434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3" indent="-213173">
              <a:buFont typeface="Wingdings" pitchFamily="2" charset="2"/>
              <a:buChar char=""/>
              <a:defRPr sz="3001">
                <a:solidFill>
                  <a:srgbClr val="333333"/>
                </a:solidFill>
              </a:defRPr>
            </a:lvl1pPr>
            <a:lvl2pPr marL="388237" indent="-175065">
              <a:buFont typeface="Wingdings" pitchFamily="2" charset="2"/>
              <a:buChar char=""/>
              <a:defRPr>
                <a:solidFill>
                  <a:srgbClr val="333333"/>
                </a:solidFill>
                <a:latin typeface="+mn-lt"/>
              </a:defRPr>
            </a:lvl2pPr>
            <a:lvl3pPr marL="556157" indent="-167918">
              <a:buFont typeface="Wingdings" pitchFamily="2" charset="2"/>
              <a:buChar char=""/>
              <a:tabLst/>
              <a:defRPr>
                <a:solidFill>
                  <a:srgbClr val="333333"/>
                </a:solidFill>
                <a:latin typeface="+mn-lt"/>
              </a:defRPr>
            </a:lvl3pPr>
            <a:lvl4pPr marL="685966" indent="-129810">
              <a:buFont typeface="Wingdings" pitchFamily="2" charset="2"/>
              <a:buChar char=""/>
              <a:defRPr>
                <a:solidFill>
                  <a:srgbClr val="333333"/>
                </a:solidFill>
                <a:latin typeface="+mn-lt"/>
              </a:defRPr>
            </a:lvl4pPr>
            <a:lvl5pPr marL="815776" indent="-129810">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89996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5" indent="0">
              <a:buNone/>
              <a:defRPr sz="1500">
                <a:solidFill>
                  <a:srgbClr val="333333"/>
                </a:solidFill>
              </a:defRPr>
            </a:lvl3pPr>
            <a:lvl4pPr marL="342982" indent="0">
              <a:buNone/>
              <a:defRPr sz="1500">
                <a:solidFill>
                  <a:srgbClr val="333333"/>
                </a:solidFill>
              </a:defRPr>
            </a:lvl4pPr>
            <a:lvl5pPr marL="520430"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4" y="1447803"/>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3"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66"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38"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39182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5" indent="0">
              <a:buNone/>
              <a:defRPr sz="1500">
                <a:solidFill>
                  <a:srgbClr val="333333"/>
                </a:solidFill>
              </a:defRPr>
            </a:lvl3pPr>
            <a:lvl4pPr marL="342982" indent="0">
              <a:buNone/>
              <a:defRPr sz="1500">
                <a:solidFill>
                  <a:srgbClr val="333333"/>
                </a:solidFill>
              </a:defRPr>
            </a:lvl4pPr>
            <a:lvl5pPr marL="520430"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4" y="1447803"/>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3"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66"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38"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23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28" indent="-219128">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0" indent="-171492">
              <a:defRPr sz="1500">
                <a:solidFill>
                  <a:srgbClr val="333333"/>
                </a:solidFill>
              </a:defRPr>
            </a:lvl2pPr>
            <a:lvl3pPr marL="514474" indent="-123856">
              <a:tabLst/>
              <a:defRPr sz="1500">
                <a:solidFill>
                  <a:srgbClr val="333333"/>
                </a:solidFill>
              </a:defRPr>
            </a:lvl3pPr>
            <a:lvl4pPr marL="647857" indent="-133383">
              <a:defRPr>
                <a:solidFill>
                  <a:srgbClr val="333333"/>
                </a:solidFill>
              </a:defRPr>
            </a:lvl4pPr>
            <a:lvl5pPr marL="771711" indent="-123856">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4" y="1447801"/>
            <a:ext cx="5396365" cy="1389739"/>
          </a:xfrm>
        </p:spPr>
        <p:txBody>
          <a:bodyPr>
            <a:spAutoFit/>
          </a:bodyPr>
          <a:lstStyle>
            <a:lvl1pPr marL="254856" indent="-254856">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65" indent="-257238">
              <a:defRPr lang="en-US" sz="1500" kern="1200" spc="0" baseline="0" dirty="0" smtClean="0">
                <a:solidFill>
                  <a:srgbClr val="333333"/>
                </a:solidFill>
                <a:latin typeface="+mn-lt"/>
                <a:ea typeface="+mn-ea"/>
                <a:cs typeface="+mn-cs"/>
              </a:defRPr>
            </a:lvl2pPr>
            <a:lvl3pPr marL="647857" indent="-257238">
              <a:defRPr lang="en-US" sz="1500" kern="1200" spc="0" baseline="0" dirty="0" smtClean="0">
                <a:solidFill>
                  <a:srgbClr val="333333"/>
                </a:solidFill>
                <a:latin typeface="+mn-lt"/>
                <a:ea typeface="+mn-ea"/>
                <a:cs typeface="+mn-cs"/>
              </a:defRPr>
            </a:lvl3pPr>
            <a:lvl4pPr marL="771711" indent="-257238">
              <a:defRPr lang="en-US" sz="1500" kern="1200" spc="0" baseline="0" dirty="0" smtClean="0">
                <a:solidFill>
                  <a:srgbClr val="333333"/>
                </a:solidFill>
                <a:latin typeface="+mn-lt"/>
                <a:ea typeface="+mn-ea"/>
                <a:cs typeface="+mn-cs"/>
              </a:defRPr>
            </a:lvl4pPr>
            <a:lvl5pPr marL="905093" indent="-257238">
              <a:defRPr lang="en-US" sz="1500" kern="1200" spc="0" baseline="0" dirty="0">
                <a:solidFill>
                  <a:srgbClr val="333333"/>
                </a:solidFill>
                <a:latin typeface="+mn-lt"/>
                <a:ea typeface="+mn-ea"/>
                <a:cs typeface="+mn-cs"/>
              </a:defRPr>
            </a:lvl5pPr>
          </a:lstStyle>
          <a:p>
            <a:pPr marL="219128" marR="0" lvl="0" indent="-219128" algn="l" defTabSz="685938"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443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3"/>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5" indent="0">
              <a:buNone/>
              <a:defRPr sz="1500">
                <a:solidFill>
                  <a:srgbClr val="333333"/>
                </a:solidFill>
              </a:defRPr>
            </a:lvl3pPr>
            <a:lvl4pPr marL="342982" indent="0">
              <a:buNone/>
              <a:defRPr sz="1500">
                <a:solidFill>
                  <a:srgbClr val="333333"/>
                </a:solidFill>
              </a:defRPr>
            </a:lvl4pPr>
            <a:lvl5pPr marL="520430"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3"/>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3"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66"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38"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3"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66"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38"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3"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66"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38"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404268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3"/>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5" indent="0">
              <a:buNone/>
              <a:defRPr sz="1500">
                <a:solidFill>
                  <a:srgbClr val="333333"/>
                </a:solidFill>
              </a:defRPr>
            </a:lvl3pPr>
            <a:lvl4pPr marL="342982" indent="0">
              <a:buNone/>
              <a:defRPr sz="1500">
                <a:solidFill>
                  <a:srgbClr val="333333"/>
                </a:solidFill>
              </a:defRPr>
            </a:lvl4pPr>
            <a:lvl5pPr marL="520430"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3"/>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3"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65"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66" marR="0" indent="0" algn="l" defTabSz="685938"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38"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5" indent="0">
              <a:buNone/>
              <a:defRPr sz="1500">
                <a:gradFill>
                  <a:gsLst>
                    <a:gs pos="1000">
                      <a:schemeClr val="bg2"/>
                    </a:gs>
                    <a:gs pos="98000">
                      <a:schemeClr val="bg2"/>
                    </a:gs>
                  </a:gsLst>
                  <a:lin ang="5400000" scaled="0"/>
                </a:gradFill>
              </a:defRPr>
            </a:lvl3pPr>
            <a:lvl4pPr marL="342982" indent="0">
              <a:buNone/>
              <a:defRPr sz="1500">
                <a:gradFill>
                  <a:gsLst>
                    <a:gs pos="1000">
                      <a:schemeClr val="bg2"/>
                    </a:gs>
                    <a:gs pos="98000">
                      <a:schemeClr val="bg2"/>
                    </a:gs>
                  </a:gsLst>
                  <a:lin ang="5400000" scaled="0"/>
                </a:gradFill>
              </a:defRPr>
            </a:lvl4pPr>
            <a:lvl5pPr marL="520430"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5" indent="0">
              <a:buNone/>
              <a:defRPr sz="1500">
                <a:gradFill>
                  <a:gsLst>
                    <a:gs pos="1000">
                      <a:schemeClr val="bg2"/>
                    </a:gs>
                    <a:gs pos="98000">
                      <a:schemeClr val="bg2"/>
                    </a:gs>
                  </a:gsLst>
                  <a:lin ang="5400000" scaled="0"/>
                </a:gradFill>
              </a:defRPr>
            </a:lvl3pPr>
            <a:lvl4pPr marL="342982" indent="0">
              <a:buNone/>
              <a:defRPr sz="1500">
                <a:gradFill>
                  <a:gsLst>
                    <a:gs pos="1000">
                      <a:schemeClr val="bg2"/>
                    </a:gs>
                    <a:gs pos="98000">
                      <a:schemeClr val="bg2"/>
                    </a:gs>
                  </a:gsLst>
                  <a:lin ang="5400000" scaled="0"/>
                </a:gradFill>
              </a:defRPr>
            </a:lvl4pPr>
            <a:lvl5pPr marL="520430"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7823031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28" indent="-219128">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0" indent="-171492">
              <a:defRPr sz="1500">
                <a:solidFill>
                  <a:srgbClr val="333333"/>
                </a:solidFill>
              </a:defRPr>
            </a:lvl2pPr>
            <a:lvl3pPr marL="514474" indent="-123856">
              <a:tabLst/>
              <a:defRPr sz="1500">
                <a:solidFill>
                  <a:srgbClr val="333333"/>
                </a:solidFill>
              </a:defRPr>
            </a:lvl3pPr>
            <a:lvl4pPr marL="647857" indent="-133383">
              <a:defRPr>
                <a:solidFill>
                  <a:srgbClr val="333333"/>
                </a:solidFill>
              </a:defRPr>
            </a:lvl4pPr>
            <a:lvl5pPr marL="771711" indent="-123856">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8" y="1965601"/>
            <a:ext cx="5396365" cy="1389739"/>
          </a:xfrm>
        </p:spPr>
        <p:txBody>
          <a:bodyPr>
            <a:spAutoFit/>
          </a:bodyPr>
          <a:lstStyle>
            <a:lvl1pPr marL="254856" indent="-254856">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65" indent="-257238">
              <a:defRPr lang="en-US" sz="1500" kern="1200" spc="0" baseline="0" dirty="0" smtClean="0">
                <a:solidFill>
                  <a:srgbClr val="333333"/>
                </a:solidFill>
                <a:latin typeface="+mn-lt"/>
                <a:ea typeface="+mn-ea"/>
                <a:cs typeface="+mn-cs"/>
              </a:defRPr>
            </a:lvl2pPr>
            <a:lvl3pPr marL="647857" indent="-257238">
              <a:defRPr lang="en-US" sz="1500" kern="1200" spc="0" baseline="0" dirty="0" smtClean="0">
                <a:solidFill>
                  <a:srgbClr val="333333"/>
                </a:solidFill>
                <a:latin typeface="+mn-lt"/>
                <a:ea typeface="+mn-ea"/>
                <a:cs typeface="+mn-cs"/>
              </a:defRPr>
            </a:lvl3pPr>
            <a:lvl4pPr marL="771711" indent="-257238">
              <a:defRPr lang="en-US" sz="1500" kern="1200" spc="0" baseline="0" dirty="0" smtClean="0">
                <a:solidFill>
                  <a:srgbClr val="333333"/>
                </a:solidFill>
                <a:latin typeface="+mn-lt"/>
                <a:ea typeface="+mn-ea"/>
                <a:cs typeface="+mn-cs"/>
              </a:defRPr>
            </a:lvl4pPr>
            <a:lvl5pPr marL="905093" indent="-257238">
              <a:defRPr lang="en-US" sz="1500" kern="1200" spc="0" baseline="0" dirty="0">
                <a:solidFill>
                  <a:srgbClr val="333333"/>
                </a:solidFill>
                <a:latin typeface="+mn-lt"/>
                <a:ea typeface="+mn-ea"/>
                <a:cs typeface="+mn-cs"/>
              </a:defRPr>
            </a:lvl5pPr>
          </a:lstStyle>
          <a:p>
            <a:pPr marL="219128" marR="0" lvl="0" indent="-219128" algn="l" defTabSz="685938"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5" indent="0">
              <a:buNone/>
              <a:defRPr sz="1500">
                <a:gradFill>
                  <a:gsLst>
                    <a:gs pos="1000">
                      <a:schemeClr val="bg2"/>
                    </a:gs>
                    <a:gs pos="98000">
                      <a:schemeClr val="bg2"/>
                    </a:gs>
                  </a:gsLst>
                  <a:lin ang="5400000" scaled="0"/>
                </a:gradFill>
              </a:defRPr>
            </a:lvl3pPr>
            <a:lvl4pPr marL="342982" indent="0">
              <a:buNone/>
              <a:defRPr sz="1500">
                <a:gradFill>
                  <a:gsLst>
                    <a:gs pos="1000">
                      <a:schemeClr val="bg2"/>
                    </a:gs>
                    <a:gs pos="98000">
                      <a:schemeClr val="bg2"/>
                    </a:gs>
                  </a:gsLst>
                  <a:lin ang="5400000" scaled="0"/>
                </a:gradFill>
              </a:defRPr>
            </a:lvl4pPr>
            <a:lvl5pPr marL="520430"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5" indent="0">
              <a:buNone/>
              <a:defRPr sz="1500">
                <a:gradFill>
                  <a:gsLst>
                    <a:gs pos="1000">
                      <a:schemeClr val="bg2"/>
                    </a:gs>
                    <a:gs pos="98000">
                      <a:schemeClr val="bg2"/>
                    </a:gs>
                  </a:gsLst>
                  <a:lin ang="5400000" scaled="0"/>
                </a:gradFill>
              </a:defRPr>
            </a:lvl3pPr>
            <a:lvl4pPr marL="342982" indent="0">
              <a:buNone/>
              <a:defRPr sz="1500">
                <a:gradFill>
                  <a:gsLst>
                    <a:gs pos="1000">
                      <a:schemeClr val="bg2"/>
                    </a:gs>
                    <a:gs pos="98000">
                      <a:schemeClr val="bg2"/>
                    </a:gs>
                  </a:gsLst>
                  <a:lin ang="5400000" scaled="0"/>
                </a:gradFill>
              </a:defRPr>
            </a:lvl4pPr>
            <a:lvl5pPr marL="520430"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415186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4"/>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31" indent="0">
              <a:buNone/>
              <a:defRPr sz="2027" b="1"/>
            </a:lvl2pPr>
            <a:lvl3pPr marL="914461" indent="0">
              <a:buNone/>
              <a:defRPr sz="1800" b="1"/>
            </a:lvl3pPr>
            <a:lvl4pPr marL="1371692" indent="0">
              <a:buNone/>
              <a:defRPr sz="1575" b="1"/>
            </a:lvl4pPr>
            <a:lvl5pPr marL="1828921" indent="0">
              <a:buNone/>
              <a:defRPr sz="1575" b="1"/>
            </a:lvl5pPr>
            <a:lvl6pPr marL="2286154" indent="0">
              <a:buNone/>
              <a:defRPr sz="1575" b="1"/>
            </a:lvl6pPr>
            <a:lvl7pPr marL="2743382" indent="0">
              <a:buNone/>
              <a:defRPr sz="1575" b="1"/>
            </a:lvl7pPr>
            <a:lvl8pPr marL="3200613" indent="0">
              <a:buNone/>
              <a:defRPr sz="1575" b="1"/>
            </a:lvl8pPr>
            <a:lvl9pPr marL="3657843"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46" indent="-285769">
              <a:defRPr lang="en-US" sz="1575" kern="1200" dirty="0" smtClean="0">
                <a:solidFill>
                  <a:schemeClr val="bg2">
                    <a:lumMod val="50000"/>
                  </a:schemeClr>
                </a:solidFill>
                <a:latin typeface="+mn-lt"/>
                <a:ea typeface="+mn-ea"/>
                <a:cs typeface="Arial" pitchFamily="34" charset="0"/>
              </a:defRPr>
            </a:lvl2pPr>
            <a:lvl3pPr marL="685846" indent="-171462">
              <a:defRPr lang="en-US" sz="1425" kern="1200" dirty="0" smtClean="0">
                <a:solidFill>
                  <a:schemeClr val="bg2">
                    <a:lumMod val="50000"/>
                  </a:schemeClr>
                </a:solidFill>
                <a:latin typeface="+mn-lt"/>
                <a:ea typeface="+mn-ea"/>
                <a:cs typeface="Arial" pitchFamily="34" charset="0"/>
              </a:defRPr>
            </a:lvl3pPr>
            <a:lvl4pPr marL="914461" indent="-171462">
              <a:defRPr lang="en-US" sz="1200" kern="1200" dirty="0" smtClean="0">
                <a:solidFill>
                  <a:schemeClr val="bg2">
                    <a:lumMod val="50000"/>
                  </a:schemeClr>
                </a:solidFill>
                <a:latin typeface="+mn-lt"/>
                <a:ea typeface="+mn-ea"/>
                <a:cs typeface="Arial" pitchFamily="34" charset="0"/>
              </a:defRPr>
            </a:lvl4pPr>
            <a:lvl5pPr marL="1085924" indent="-171462">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13378403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3001" b="0" cap="none" baseline="0">
                <a:solidFill>
                  <a:schemeClr val="accent6"/>
                </a:solidFill>
                <a:latin typeface="+mj-lt"/>
              </a:defRPr>
            </a:lvl1pPr>
            <a:lvl2pPr marL="457231" indent="0">
              <a:buNone/>
              <a:defRPr sz="2027" b="1"/>
            </a:lvl2pPr>
            <a:lvl3pPr marL="914461" indent="0">
              <a:buNone/>
              <a:defRPr sz="1800" b="1"/>
            </a:lvl3pPr>
            <a:lvl4pPr marL="1371692" indent="0">
              <a:buNone/>
              <a:defRPr sz="1575" b="1"/>
            </a:lvl4pPr>
            <a:lvl5pPr marL="1828921" indent="0">
              <a:buNone/>
              <a:defRPr sz="1575" b="1"/>
            </a:lvl5pPr>
            <a:lvl6pPr marL="2286154" indent="0">
              <a:buNone/>
              <a:defRPr sz="1575" b="1"/>
            </a:lvl6pPr>
            <a:lvl7pPr marL="2743382" indent="0">
              <a:buNone/>
              <a:defRPr sz="1575" b="1"/>
            </a:lvl7pPr>
            <a:lvl8pPr marL="3200613" indent="0">
              <a:buNone/>
              <a:defRPr sz="1575" b="1"/>
            </a:lvl8pPr>
            <a:lvl9pPr marL="3657843"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8" y="2734986"/>
            <a:ext cx="5445583" cy="60939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46" indent="-285769">
              <a:defRPr lang="en-US" sz="1575" kern="1200" dirty="0" smtClean="0">
                <a:solidFill>
                  <a:schemeClr val="bg2">
                    <a:lumMod val="50000"/>
                  </a:schemeClr>
                </a:solidFill>
                <a:latin typeface="+mn-lt"/>
                <a:ea typeface="+mn-ea"/>
                <a:cs typeface="Arial" pitchFamily="34" charset="0"/>
              </a:defRPr>
            </a:lvl2pPr>
            <a:lvl3pPr marL="685846" indent="-171462">
              <a:defRPr lang="en-US" sz="1425" kern="1200" dirty="0" smtClean="0">
                <a:solidFill>
                  <a:schemeClr val="bg2">
                    <a:lumMod val="50000"/>
                  </a:schemeClr>
                </a:solidFill>
                <a:latin typeface="+mn-lt"/>
                <a:ea typeface="+mn-ea"/>
                <a:cs typeface="Arial" pitchFamily="34" charset="0"/>
              </a:defRPr>
            </a:lvl3pPr>
            <a:lvl4pPr marL="914461" indent="-171462">
              <a:defRPr lang="en-US" sz="1200" kern="1200" dirty="0" smtClean="0">
                <a:solidFill>
                  <a:schemeClr val="bg2">
                    <a:lumMod val="50000"/>
                  </a:schemeClr>
                </a:solidFill>
                <a:latin typeface="+mn-lt"/>
                <a:ea typeface="+mn-ea"/>
                <a:cs typeface="Arial" pitchFamily="34" charset="0"/>
              </a:defRPr>
            </a:lvl4pPr>
            <a:lvl5pPr marL="1085924" indent="-171462">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129785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3"/>
          </a:xfrm>
          <a:prstGeom prst="rect">
            <a:avLst/>
          </a:prstGeom>
        </p:spPr>
        <p:txBody>
          <a:bodyPr>
            <a:noAutofit/>
          </a:bodyPr>
          <a:lstStyle>
            <a:lvl1pPr marL="0" indent="0">
              <a:buNone/>
              <a:defRPr sz="3001" b="0" cap="none" baseline="0">
                <a:solidFill>
                  <a:schemeClr val="accent6"/>
                </a:solidFill>
                <a:latin typeface="+mj-lt"/>
              </a:defRPr>
            </a:lvl1pPr>
            <a:lvl2pPr marL="457231" indent="0">
              <a:buNone/>
              <a:defRPr sz="2027" b="1"/>
            </a:lvl2pPr>
            <a:lvl3pPr marL="914461" indent="0">
              <a:buNone/>
              <a:defRPr sz="1800" b="1"/>
            </a:lvl3pPr>
            <a:lvl4pPr marL="1371692" indent="0">
              <a:buNone/>
              <a:defRPr sz="1575" b="1"/>
            </a:lvl4pPr>
            <a:lvl5pPr marL="1828921" indent="0">
              <a:buNone/>
              <a:defRPr sz="1575" b="1"/>
            </a:lvl5pPr>
            <a:lvl6pPr marL="2286154" indent="0">
              <a:buNone/>
              <a:defRPr sz="1575" b="1"/>
            </a:lvl6pPr>
            <a:lvl7pPr marL="2743382" indent="0">
              <a:buNone/>
              <a:defRPr sz="1575" b="1"/>
            </a:lvl7pPr>
            <a:lvl8pPr marL="3200613" indent="0">
              <a:buNone/>
              <a:defRPr sz="1575" b="1"/>
            </a:lvl8pPr>
            <a:lvl9pPr marL="3657843"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3" y="2734986"/>
            <a:ext cx="5445583" cy="60939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46" indent="-285769">
              <a:defRPr lang="en-US" sz="1575" kern="1200" dirty="0" smtClean="0">
                <a:solidFill>
                  <a:schemeClr val="bg2">
                    <a:lumMod val="50000"/>
                  </a:schemeClr>
                </a:solidFill>
                <a:latin typeface="+mn-lt"/>
                <a:ea typeface="+mn-ea"/>
                <a:cs typeface="Arial" pitchFamily="34" charset="0"/>
              </a:defRPr>
            </a:lvl2pPr>
            <a:lvl3pPr marL="685846" indent="-171462">
              <a:defRPr lang="en-US" sz="1425" kern="1200" dirty="0" smtClean="0">
                <a:solidFill>
                  <a:schemeClr val="bg2">
                    <a:lumMod val="50000"/>
                  </a:schemeClr>
                </a:solidFill>
                <a:latin typeface="+mn-lt"/>
                <a:ea typeface="+mn-ea"/>
                <a:cs typeface="Arial" pitchFamily="34" charset="0"/>
              </a:defRPr>
            </a:lvl3pPr>
            <a:lvl4pPr marL="914461" indent="-171462">
              <a:defRPr lang="en-US" sz="1200" kern="1200" dirty="0" smtClean="0">
                <a:solidFill>
                  <a:schemeClr val="bg2">
                    <a:lumMod val="50000"/>
                  </a:schemeClr>
                </a:solidFill>
                <a:latin typeface="+mn-lt"/>
                <a:ea typeface="+mn-ea"/>
                <a:cs typeface="Arial" pitchFamily="34" charset="0"/>
              </a:defRPr>
            </a:lvl4pPr>
            <a:lvl5pPr marL="1085924" indent="-171462">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300241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2"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40" fontAlgn="base">
              <a:spcBef>
                <a:spcPct val="0"/>
              </a:spcBef>
              <a:spcAft>
                <a:spcPct val="0"/>
              </a:spcAft>
            </a:pPr>
            <a:endParaRPr lang="en-US" sz="1651"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31" indent="0">
              <a:buNone/>
              <a:defRPr sz="2027" b="1"/>
            </a:lvl2pPr>
            <a:lvl3pPr marL="914461" indent="0">
              <a:buNone/>
              <a:defRPr sz="1800" b="1"/>
            </a:lvl3pPr>
            <a:lvl4pPr marL="1371692" indent="0">
              <a:buNone/>
              <a:defRPr sz="1575" b="1"/>
            </a:lvl4pPr>
            <a:lvl5pPr marL="1828921" indent="0">
              <a:buNone/>
              <a:defRPr sz="1575" b="1"/>
            </a:lvl5pPr>
            <a:lvl6pPr marL="2286154" indent="0">
              <a:buNone/>
              <a:defRPr sz="1575" b="1"/>
            </a:lvl6pPr>
            <a:lvl7pPr marL="2743382" indent="0">
              <a:buNone/>
              <a:defRPr sz="1575" b="1"/>
            </a:lvl7pPr>
            <a:lvl8pPr marL="3200613" indent="0">
              <a:buNone/>
              <a:defRPr sz="1575" b="1"/>
            </a:lvl8pPr>
            <a:lvl9pPr marL="3657843"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2" y="1447803"/>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46" indent="-285769">
              <a:defRPr lang="en-US" sz="1575" kern="1200" dirty="0" smtClean="0">
                <a:solidFill>
                  <a:schemeClr val="bg2">
                    <a:lumMod val="50000"/>
                  </a:schemeClr>
                </a:solidFill>
                <a:latin typeface="+mn-lt"/>
                <a:ea typeface="+mn-ea"/>
                <a:cs typeface="Arial" pitchFamily="34" charset="0"/>
              </a:defRPr>
            </a:lvl2pPr>
            <a:lvl3pPr marL="685846" indent="-171462">
              <a:defRPr lang="en-US" sz="1425" kern="1200" dirty="0" smtClean="0">
                <a:solidFill>
                  <a:schemeClr val="bg2">
                    <a:lumMod val="50000"/>
                  </a:schemeClr>
                </a:solidFill>
                <a:latin typeface="+mn-lt"/>
                <a:ea typeface="+mn-ea"/>
                <a:cs typeface="Arial" pitchFamily="34" charset="0"/>
              </a:defRPr>
            </a:lvl3pPr>
            <a:lvl4pPr marL="914461" indent="-171462">
              <a:defRPr lang="en-US" sz="1200" kern="1200" dirty="0" smtClean="0">
                <a:solidFill>
                  <a:schemeClr val="bg2">
                    <a:lumMod val="50000"/>
                  </a:schemeClr>
                </a:solidFill>
                <a:latin typeface="+mn-lt"/>
                <a:ea typeface="+mn-ea"/>
                <a:cs typeface="Arial" pitchFamily="34" charset="0"/>
              </a:defRPr>
            </a:lvl4pPr>
            <a:lvl5pPr marL="1085924" indent="-171462">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18042698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7"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40" fontAlgn="base">
              <a:spcBef>
                <a:spcPct val="0"/>
              </a:spcBef>
              <a:spcAft>
                <a:spcPct val="0"/>
              </a:spcAft>
            </a:pPr>
            <a:endParaRPr lang="en-US" sz="1651"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31" indent="0">
              <a:buNone/>
              <a:defRPr sz="2027" b="1"/>
            </a:lvl2pPr>
            <a:lvl3pPr marL="914461" indent="0">
              <a:buNone/>
              <a:defRPr sz="1800" b="1"/>
            </a:lvl3pPr>
            <a:lvl4pPr marL="1371692" indent="0">
              <a:buNone/>
              <a:defRPr sz="1575" b="1"/>
            </a:lvl4pPr>
            <a:lvl5pPr marL="1828921" indent="0">
              <a:buNone/>
              <a:defRPr sz="1575" b="1"/>
            </a:lvl5pPr>
            <a:lvl6pPr marL="2286154" indent="0">
              <a:buNone/>
              <a:defRPr sz="1575" b="1"/>
            </a:lvl6pPr>
            <a:lvl7pPr marL="2743382" indent="0">
              <a:buNone/>
              <a:defRPr sz="1575" b="1"/>
            </a:lvl7pPr>
            <a:lvl8pPr marL="3200613" indent="0">
              <a:buNone/>
              <a:defRPr sz="1575" b="1"/>
            </a:lvl8pPr>
            <a:lvl9pPr marL="3657843"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8" y="2734986"/>
            <a:ext cx="5445583" cy="60939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46" indent="-285769">
              <a:defRPr lang="en-US" sz="1575" kern="1200" dirty="0" smtClean="0">
                <a:solidFill>
                  <a:schemeClr val="bg2">
                    <a:lumMod val="50000"/>
                  </a:schemeClr>
                </a:solidFill>
                <a:latin typeface="+mn-lt"/>
                <a:ea typeface="+mn-ea"/>
                <a:cs typeface="Arial" pitchFamily="34" charset="0"/>
              </a:defRPr>
            </a:lvl2pPr>
            <a:lvl3pPr marL="685846" indent="-171462">
              <a:defRPr lang="en-US" sz="1425" kern="1200" dirty="0" smtClean="0">
                <a:solidFill>
                  <a:schemeClr val="bg2">
                    <a:lumMod val="50000"/>
                  </a:schemeClr>
                </a:solidFill>
                <a:latin typeface="+mn-lt"/>
                <a:ea typeface="+mn-ea"/>
                <a:cs typeface="Arial" pitchFamily="34" charset="0"/>
              </a:defRPr>
            </a:lvl3pPr>
            <a:lvl4pPr marL="914461" indent="-171462">
              <a:defRPr lang="en-US" sz="1200" kern="1200" dirty="0" smtClean="0">
                <a:solidFill>
                  <a:schemeClr val="bg2">
                    <a:lumMod val="50000"/>
                  </a:schemeClr>
                </a:solidFill>
                <a:latin typeface="+mn-lt"/>
                <a:ea typeface="+mn-ea"/>
                <a:cs typeface="Arial" pitchFamily="34" charset="0"/>
              </a:defRPr>
            </a:lvl4pPr>
            <a:lvl5pPr marL="1085924" indent="-171462">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305085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40" fontAlgn="base">
              <a:spcBef>
                <a:spcPct val="0"/>
              </a:spcBef>
              <a:spcAft>
                <a:spcPct val="0"/>
              </a:spcAft>
            </a:pPr>
            <a:endParaRPr lang="en-US" sz="1651"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31" indent="0">
              <a:buNone/>
              <a:defRPr sz="2027" b="1"/>
            </a:lvl2pPr>
            <a:lvl3pPr marL="914461" indent="0">
              <a:buNone/>
              <a:defRPr sz="1800" b="1"/>
            </a:lvl3pPr>
            <a:lvl4pPr marL="1371692" indent="0">
              <a:buNone/>
              <a:defRPr sz="1575" b="1"/>
            </a:lvl4pPr>
            <a:lvl5pPr marL="1828921" indent="0">
              <a:buNone/>
              <a:defRPr sz="1575" b="1"/>
            </a:lvl5pPr>
            <a:lvl6pPr marL="2286154" indent="0">
              <a:buNone/>
              <a:defRPr sz="1575" b="1"/>
            </a:lvl6pPr>
            <a:lvl7pPr marL="2743382" indent="0">
              <a:buNone/>
              <a:defRPr sz="1575" b="1"/>
            </a:lvl7pPr>
            <a:lvl8pPr marL="3200613" indent="0">
              <a:buNone/>
              <a:defRPr sz="1575" b="1"/>
            </a:lvl8pPr>
            <a:lvl9pPr marL="3657843"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3" y="2734986"/>
            <a:ext cx="5445583" cy="60939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46" indent="-285769">
              <a:defRPr lang="en-US" sz="1575" kern="1200" dirty="0" smtClean="0">
                <a:solidFill>
                  <a:schemeClr val="bg2">
                    <a:lumMod val="50000"/>
                  </a:schemeClr>
                </a:solidFill>
                <a:latin typeface="+mn-lt"/>
                <a:ea typeface="+mn-ea"/>
                <a:cs typeface="Arial" pitchFamily="34" charset="0"/>
              </a:defRPr>
            </a:lvl2pPr>
            <a:lvl3pPr marL="685846" indent="-171462">
              <a:defRPr lang="en-US" sz="1425" kern="1200" dirty="0" smtClean="0">
                <a:solidFill>
                  <a:schemeClr val="bg2">
                    <a:lumMod val="50000"/>
                  </a:schemeClr>
                </a:solidFill>
                <a:latin typeface="+mn-lt"/>
                <a:ea typeface="+mn-ea"/>
                <a:cs typeface="Arial" pitchFamily="34" charset="0"/>
              </a:defRPr>
            </a:lvl3pPr>
            <a:lvl4pPr marL="914461" indent="-171462">
              <a:defRPr lang="en-US" sz="1200" kern="1200" dirty="0" smtClean="0">
                <a:solidFill>
                  <a:schemeClr val="bg2">
                    <a:lumMod val="50000"/>
                  </a:schemeClr>
                </a:solidFill>
                <a:latin typeface="+mn-lt"/>
                <a:ea typeface="+mn-ea"/>
                <a:cs typeface="Arial" pitchFamily="34" charset="0"/>
              </a:defRPr>
            </a:lvl4pPr>
            <a:lvl5pPr marL="1085924" indent="-171462">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9663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49"/>
            <a:ext cx="12192000" cy="512445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40" fontAlgn="base">
              <a:spcBef>
                <a:spcPct val="0"/>
              </a:spcBef>
              <a:spcAft>
                <a:spcPct val="0"/>
              </a:spcAft>
            </a:pPr>
            <a:endParaRPr lang="en-US" sz="1651"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6"/>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3"/>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7136344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9804275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1"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100533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90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40" fontAlgn="base">
              <a:spcBef>
                <a:spcPct val="0"/>
              </a:spcBef>
              <a:spcAft>
                <a:spcPct val="0"/>
              </a:spcAft>
            </a:pPr>
            <a:endParaRPr lang="en-US" sz="1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5" y="1447803"/>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5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2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2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29347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64801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 id="2147484172" r:id="rId30"/>
    <p:sldLayoutId id="2147484173" r:id="rId31"/>
    <p:sldLayoutId id="2147484174" r:id="rId32"/>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4"/>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6"/>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5193241"/>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 id="2147484203" r:id="rId28"/>
    <p:sldLayoutId id="2147484204" r:id="rId29"/>
  </p:sldLayoutIdLst>
  <p:hf hdr="0" ftr="0" dt="0"/>
  <p:txStyles>
    <p:titleStyle>
      <a:lvl1pPr algn="l" defTabSz="685938"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56" marR="0" indent="-254856" algn="l" defTabSz="685938"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20" marR="0" indent="-175065" algn="l" defTabSz="685938"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29" marR="0" indent="-169110" algn="l" defTabSz="685938" rtl="0" eaLnBrk="1" fontAlgn="auto" latinLnBrk="0" hangingPunct="1">
        <a:lnSpc>
          <a:spcPct val="90000"/>
        </a:lnSpc>
        <a:spcBef>
          <a:spcPct val="20000"/>
        </a:spcBef>
        <a:spcAft>
          <a:spcPts val="0"/>
        </a:spcAft>
        <a:buClrTx/>
        <a:buSzPct val="90000"/>
        <a:buFont typeface="Wingdings" pitchFamily="2" charset="2"/>
        <a:buChar char=""/>
        <a:tabLst>
          <a:tab pos="599029" algn="l"/>
        </a:tabLst>
        <a:defRPr sz="1800" kern="1200" spc="0" baseline="0">
          <a:solidFill>
            <a:srgbClr val="333333"/>
          </a:solidFill>
          <a:latin typeface="+mn-lt"/>
          <a:ea typeface="+mn-ea"/>
          <a:cs typeface="+mn-cs"/>
        </a:defRPr>
      </a:lvl3pPr>
      <a:lvl4pPr marL="772903" marR="0" indent="-173874" algn="l" defTabSz="685938"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12" marR="0" indent="-169110" algn="l" defTabSz="685938" rtl="0" eaLnBrk="1" fontAlgn="auto" latinLnBrk="0" hangingPunct="1">
        <a:lnSpc>
          <a:spcPct val="90000"/>
        </a:lnSpc>
        <a:spcBef>
          <a:spcPct val="20000"/>
        </a:spcBef>
        <a:spcAft>
          <a:spcPts val="0"/>
        </a:spcAft>
        <a:buClrTx/>
        <a:buSzPct val="90000"/>
        <a:buFont typeface="Wingdings" pitchFamily="2" charset="2"/>
        <a:buChar char=""/>
        <a:tabLst>
          <a:tab pos="942012" algn="l"/>
        </a:tabLst>
        <a:defRPr sz="1500" kern="1200" spc="0" baseline="0">
          <a:solidFill>
            <a:srgbClr val="333333"/>
          </a:solidFill>
          <a:latin typeface="+mn-lt"/>
          <a:ea typeface="+mn-ea"/>
          <a:cs typeface="+mn-cs"/>
        </a:defRPr>
      </a:lvl5pPr>
      <a:lvl6pPr marL="1886330" indent="-171485" algn="l" defTabSz="68593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299" indent="-171485" algn="l" defTabSz="68593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269" indent="-171485" algn="l" defTabSz="68593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238" indent="-171485" algn="l" defTabSz="68593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38" rtl="0" eaLnBrk="1" latinLnBrk="0" hangingPunct="1">
        <a:defRPr sz="1351" kern="1200">
          <a:solidFill>
            <a:schemeClr val="tx1"/>
          </a:solidFill>
          <a:latin typeface="+mn-lt"/>
          <a:ea typeface="+mn-ea"/>
          <a:cs typeface="+mn-cs"/>
        </a:defRPr>
      </a:lvl1pPr>
      <a:lvl2pPr marL="342970" algn="l" defTabSz="685938" rtl="0" eaLnBrk="1" latinLnBrk="0" hangingPunct="1">
        <a:defRPr sz="1351" kern="1200">
          <a:solidFill>
            <a:schemeClr val="tx1"/>
          </a:solidFill>
          <a:latin typeface="+mn-lt"/>
          <a:ea typeface="+mn-ea"/>
          <a:cs typeface="+mn-cs"/>
        </a:defRPr>
      </a:lvl2pPr>
      <a:lvl3pPr marL="685938" algn="l" defTabSz="685938" rtl="0" eaLnBrk="1" latinLnBrk="0" hangingPunct="1">
        <a:defRPr sz="1351" kern="1200">
          <a:solidFill>
            <a:schemeClr val="tx1"/>
          </a:solidFill>
          <a:latin typeface="+mn-lt"/>
          <a:ea typeface="+mn-ea"/>
          <a:cs typeface="+mn-cs"/>
        </a:defRPr>
      </a:lvl3pPr>
      <a:lvl4pPr marL="1028908" algn="l" defTabSz="685938" rtl="0" eaLnBrk="1" latinLnBrk="0" hangingPunct="1">
        <a:defRPr sz="1351" kern="1200">
          <a:solidFill>
            <a:schemeClr val="tx1"/>
          </a:solidFill>
          <a:latin typeface="+mn-lt"/>
          <a:ea typeface="+mn-ea"/>
          <a:cs typeface="+mn-cs"/>
        </a:defRPr>
      </a:lvl4pPr>
      <a:lvl5pPr marL="1371876" algn="l" defTabSz="685938" rtl="0" eaLnBrk="1" latinLnBrk="0" hangingPunct="1">
        <a:defRPr sz="1351" kern="1200">
          <a:solidFill>
            <a:schemeClr val="tx1"/>
          </a:solidFill>
          <a:latin typeface="+mn-lt"/>
          <a:ea typeface="+mn-ea"/>
          <a:cs typeface="+mn-cs"/>
        </a:defRPr>
      </a:lvl5pPr>
      <a:lvl6pPr marL="1714846" algn="l" defTabSz="685938" rtl="0" eaLnBrk="1" latinLnBrk="0" hangingPunct="1">
        <a:defRPr sz="1351" kern="1200">
          <a:solidFill>
            <a:schemeClr val="tx1"/>
          </a:solidFill>
          <a:latin typeface="+mn-lt"/>
          <a:ea typeface="+mn-ea"/>
          <a:cs typeface="+mn-cs"/>
        </a:defRPr>
      </a:lvl6pPr>
      <a:lvl7pPr marL="2057815" algn="l" defTabSz="685938" rtl="0" eaLnBrk="1" latinLnBrk="0" hangingPunct="1">
        <a:defRPr sz="1351" kern="1200">
          <a:solidFill>
            <a:schemeClr val="tx1"/>
          </a:solidFill>
          <a:latin typeface="+mn-lt"/>
          <a:ea typeface="+mn-ea"/>
          <a:cs typeface="+mn-cs"/>
        </a:defRPr>
      </a:lvl7pPr>
      <a:lvl8pPr marL="2400784" algn="l" defTabSz="685938" rtl="0" eaLnBrk="1" latinLnBrk="0" hangingPunct="1">
        <a:defRPr sz="1351" kern="1200">
          <a:solidFill>
            <a:schemeClr val="tx1"/>
          </a:solidFill>
          <a:latin typeface="+mn-lt"/>
          <a:ea typeface="+mn-ea"/>
          <a:cs typeface="+mn-cs"/>
        </a:defRPr>
      </a:lvl8pPr>
      <a:lvl9pPr marL="2743754" algn="l" defTabSz="685938"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ka.ms/hybridkey"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43.png"/><Relationship Id="rId4" Type="http://schemas.openxmlformats.org/officeDocument/2006/relationships/hyperlink" Target="http://support.microsoft.com/kb/2939261"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tomm" TargetMode="External"/><Relationship Id="rId2" Type="http://schemas.openxmlformats.org/officeDocument/2006/relationships/hyperlink" Target="mailto:user@contoso.com" TargetMode="Externa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xml"/><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4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Going Hybrid with Exchange</a:t>
            </a:r>
          </a:p>
        </p:txBody>
      </p:sp>
      <p:sp>
        <p:nvSpPr>
          <p:cNvPr id="3" name="Marcador de texto 2"/>
          <p:cNvSpPr>
            <a:spLocks noGrp="1"/>
          </p:cNvSpPr>
          <p:nvPr>
            <p:ph type="body" sz="quarter" idx="11"/>
          </p:nvPr>
        </p:nvSpPr>
        <p:spPr/>
        <p:txBody>
          <a:bodyPr/>
          <a:lstStyle/>
          <a:p>
            <a:r>
              <a:rPr lang="en-US" dirty="0"/>
              <a:t>Alberto Pascual | Nacho Sánchez-Beato</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56" y="106327"/>
            <a:ext cx="4890977" cy="680484"/>
          </a:xfrm>
        </p:spPr>
        <p:txBody>
          <a:bodyPr/>
          <a:lstStyle/>
          <a:p>
            <a:r>
              <a:rPr lang="en-US" b="1" dirty="0">
                <a:solidFill>
                  <a:schemeClr val="tx2"/>
                </a:solidFill>
              </a:rPr>
              <a:t>Hybrid Product Key</a:t>
            </a:r>
            <a:endParaRPr lang="en-US" sz="3529" b="1" dirty="0">
              <a:solidFill>
                <a:schemeClr val="tx2"/>
              </a:solidFill>
            </a:endParaRPr>
          </a:p>
        </p:txBody>
      </p:sp>
      <p:sp>
        <p:nvSpPr>
          <p:cNvPr id="12" name="Rectangle 11"/>
          <p:cNvSpPr/>
          <p:nvPr/>
        </p:nvSpPr>
        <p:spPr>
          <a:xfrm>
            <a:off x="6848901" y="4437385"/>
            <a:ext cx="5343099" cy="905179"/>
          </a:xfrm>
          <a:prstGeom prst="rect">
            <a:avLst/>
          </a:prstGeom>
        </p:spPr>
        <p:txBody>
          <a:bodyPr wrap="square">
            <a:spAutoFit/>
          </a:bodyPr>
          <a:lstStyle/>
          <a:p>
            <a:r>
              <a:rPr lang="en-US" sz="1765" dirty="0"/>
              <a:t>Short Link: </a:t>
            </a:r>
            <a:r>
              <a:rPr lang="en-US" sz="1765" u="sng" dirty="0">
                <a:hlinkClick r:id="rId3"/>
              </a:rPr>
              <a:t>http://aka.ms/hybridkey</a:t>
            </a:r>
            <a:endParaRPr lang="en-US" sz="1765" dirty="0"/>
          </a:p>
          <a:p>
            <a:endParaRPr lang="en-US" sz="1765" dirty="0"/>
          </a:p>
          <a:p>
            <a:r>
              <a:rPr lang="en-US" sz="1765" dirty="0"/>
              <a:t>KB Link: </a:t>
            </a:r>
            <a:r>
              <a:rPr lang="en-US" sz="1765" dirty="0">
                <a:hlinkClick r:id="rId4"/>
              </a:rPr>
              <a:t>http://support.microsoft.com/kb/2939261</a:t>
            </a:r>
            <a:r>
              <a:rPr lang="en-US" sz="1765" dirty="0"/>
              <a:t> </a:t>
            </a:r>
          </a:p>
        </p:txBody>
      </p:sp>
      <p:sp>
        <p:nvSpPr>
          <p:cNvPr id="15" name="Rectangle 14"/>
          <p:cNvSpPr/>
          <p:nvPr/>
        </p:nvSpPr>
        <p:spPr>
          <a:xfrm>
            <a:off x="344727" y="786811"/>
            <a:ext cx="11397339" cy="2001125"/>
          </a:xfrm>
          <a:prstGeom prst="rect">
            <a:avLst/>
          </a:prstGeom>
        </p:spPr>
        <p:txBody>
          <a:bodyPr wrap="square">
            <a:spAutoFit/>
          </a:bodyPr>
          <a:lstStyle/>
          <a:p>
            <a:pPr>
              <a:lnSpc>
                <a:spcPct val="90000"/>
              </a:lnSpc>
              <a:spcBef>
                <a:spcPct val="20000"/>
              </a:spcBef>
              <a:buSzPct val="90000"/>
            </a:pPr>
            <a:r>
              <a:rPr lang="en-US" sz="2800" dirty="0">
                <a:solidFill>
                  <a:schemeClr val="tx1">
                    <a:lumMod val="95000"/>
                  </a:schemeClr>
                </a:solidFill>
                <a:latin typeface="Segoe UI Light"/>
              </a:rPr>
              <a:t>You get a free Hybrid Edition key if…</a:t>
            </a:r>
          </a:p>
          <a:p>
            <a:pPr marL="280121" lvl="1" indent="-280121">
              <a:spcBef>
                <a:spcPct val="20000"/>
              </a:spcBef>
              <a:buSzPct val="90000"/>
              <a:buFont typeface="Arial" panose="020B0604020202020204" pitchFamily="34" charset="0"/>
              <a:buChar char="•"/>
            </a:pPr>
            <a:r>
              <a:rPr lang="en-US" sz="1765" dirty="0">
                <a:solidFill>
                  <a:schemeClr val="tx1">
                    <a:lumMod val="95000"/>
                  </a:schemeClr>
                </a:solidFill>
              </a:rPr>
              <a:t>You have an existing, non-trial, Office 365 Enterprise subscription</a:t>
            </a:r>
          </a:p>
          <a:p>
            <a:pPr marL="280121" lvl="1" indent="-280121">
              <a:spcBef>
                <a:spcPct val="20000"/>
              </a:spcBef>
              <a:buSzPct val="90000"/>
              <a:buFont typeface="Arial" panose="020B0604020202020204" pitchFamily="34" charset="0"/>
              <a:buChar char="•"/>
            </a:pPr>
            <a:r>
              <a:rPr lang="en-US" sz="1765" dirty="0">
                <a:solidFill>
                  <a:schemeClr val="tx1">
                    <a:lumMod val="95000"/>
                  </a:schemeClr>
                </a:solidFill>
              </a:rPr>
              <a:t>You currently do not have a licensed Exchange 2013 or Exchange 2010 SP3 server in your on-premises organization. </a:t>
            </a:r>
          </a:p>
          <a:p>
            <a:pPr marL="280121" lvl="1" indent="-280121">
              <a:spcBef>
                <a:spcPct val="20000"/>
              </a:spcBef>
              <a:buSzPct val="90000"/>
              <a:buFont typeface="Arial" panose="020B0604020202020204" pitchFamily="34" charset="0"/>
              <a:buChar char="•"/>
            </a:pPr>
            <a:r>
              <a:rPr lang="en-US" sz="1765" b="1" u="sng" dirty="0">
                <a:solidFill>
                  <a:schemeClr val="tx1">
                    <a:lumMod val="95000"/>
                  </a:schemeClr>
                </a:solidFill>
              </a:rPr>
              <a:t>You will not host </a:t>
            </a:r>
            <a:r>
              <a:rPr lang="en-US" sz="1765" b="1" dirty="0">
                <a:solidFill>
                  <a:schemeClr val="tx1">
                    <a:lumMod val="95000"/>
                  </a:schemeClr>
                </a:solidFill>
              </a:rPr>
              <a:t>any on-premises mailboxes on the Exchange 2013</a:t>
            </a:r>
            <a:r>
              <a:rPr lang="en-US" sz="1765" dirty="0">
                <a:solidFill>
                  <a:schemeClr val="tx1">
                    <a:lumMod val="95000"/>
                  </a:schemeClr>
                </a:solidFill>
              </a:rPr>
              <a:t> or Exchange 2010 SP3 server on which you apply the Hybrid Edition product key.</a:t>
            </a:r>
          </a:p>
        </p:txBody>
      </p:sp>
      <p:pic>
        <p:nvPicPr>
          <p:cNvPr id="4" name="Imagen 3"/>
          <p:cNvPicPr>
            <a:picLocks noChangeAspect="1"/>
          </p:cNvPicPr>
          <p:nvPr/>
        </p:nvPicPr>
        <p:blipFill>
          <a:blip r:embed="rId5"/>
          <a:stretch>
            <a:fillRect/>
          </a:stretch>
        </p:blipFill>
        <p:spPr>
          <a:xfrm>
            <a:off x="344727" y="3019647"/>
            <a:ext cx="6454032" cy="3846984"/>
          </a:xfrm>
          <a:prstGeom prst="rect">
            <a:avLst/>
          </a:prstGeom>
        </p:spPr>
      </p:pic>
    </p:spTree>
    <p:extLst>
      <p:ext uri="{BB962C8B-B14F-4D97-AF65-F5344CB8AC3E}">
        <p14:creationId xmlns:p14="http://schemas.microsoft.com/office/powerpoint/2010/main" val="69095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DEMO</a:t>
            </a:r>
            <a:endParaRPr lang="en-GB" dirty="0"/>
          </a:p>
        </p:txBody>
      </p:sp>
      <p:sp>
        <p:nvSpPr>
          <p:cNvPr id="6" name="Marcador de texto 5"/>
          <p:cNvSpPr>
            <a:spLocks noGrp="1"/>
          </p:cNvSpPr>
          <p:nvPr>
            <p:ph type="body" sz="quarter" idx="12"/>
          </p:nvPr>
        </p:nvSpPr>
        <p:spPr/>
        <p:txBody>
          <a:bodyPr/>
          <a:lstStyle/>
          <a:p>
            <a:r>
              <a:rPr lang="es-ES" dirty="0"/>
              <a:t>HCW and </a:t>
            </a:r>
            <a:r>
              <a:rPr lang="es-ES" dirty="0" err="1"/>
              <a:t>moves</a:t>
            </a:r>
            <a:endParaRPr lang="en-GB" dirty="0"/>
          </a:p>
        </p:txBody>
      </p:sp>
    </p:spTree>
    <p:extLst>
      <p:ext uri="{BB962C8B-B14F-4D97-AF65-F5344CB8AC3E}">
        <p14:creationId xmlns:p14="http://schemas.microsoft.com/office/powerpoint/2010/main" val="876768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7591" y="148855"/>
            <a:ext cx="7049386" cy="659219"/>
          </a:xfrm>
        </p:spPr>
        <p:txBody>
          <a:bodyPr/>
          <a:lstStyle/>
          <a:p>
            <a:r>
              <a:rPr lang="en-US" dirty="0"/>
              <a:t>Troubleshooting mailbox moves</a:t>
            </a:r>
            <a:endParaRPr lang="en-GB" dirty="0"/>
          </a:p>
        </p:txBody>
      </p:sp>
      <p:sp>
        <p:nvSpPr>
          <p:cNvPr id="3" name="Marcador de contenido 2"/>
          <p:cNvSpPr>
            <a:spLocks noGrp="1"/>
          </p:cNvSpPr>
          <p:nvPr>
            <p:ph idx="1"/>
          </p:nvPr>
        </p:nvSpPr>
        <p:spPr>
          <a:xfrm>
            <a:off x="593652" y="1496016"/>
            <a:ext cx="10515600" cy="4432935"/>
          </a:xfrm>
        </p:spPr>
        <p:txBody>
          <a:bodyPr/>
          <a:lstStyle/>
          <a:p>
            <a:pPr lvl="1"/>
            <a:r>
              <a:rPr lang="es-ES_tradnl" sz="2000" dirty="0"/>
              <a:t>The </a:t>
            </a:r>
            <a:r>
              <a:rPr lang="es-ES_tradnl" sz="2000" b="1" dirty="0">
                <a:solidFill>
                  <a:srgbClr val="FF0000"/>
                </a:solidFill>
              </a:rPr>
              <a:t>hard</a:t>
            </a:r>
            <a:r>
              <a:rPr lang="es-ES_tradnl" sz="2000" dirty="0"/>
              <a:t> </a:t>
            </a:r>
            <a:r>
              <a:rPr lang="es-ES_tradnl" sz="2000" dirty="0" err="1"/>
              <a:t>way</a:t>
            </a:r>
            <a:r>
              <a:rPr lang="es-ES_tradnl" sz="2000" dirty="0"/>
              <a:t>:</a:t>
            </a:r>
          </a:p>
          <a:p>
            <a:pPr marL="457200" lvl="1" indent="0">
              <a:buNone/>
            </a:pPr>
            <a:r>
              <a:rPr lang="es-ES_tradnl" sz="2000" dirty="0"/>
              <a:t>	Check </a:t>
            </a:r>
            <a:r>
              <a:rPr lang="es-ES_tradnl" sz="2000" dirty="0" err="1"/>
              <a:t>move</a:t>
            </a:r>
            <a:r>
              <a:rPr lang="es-ES_tradnl" sz="2000" dirty="0"/>
              <a:t> </a:t>
            </a:r>
            <a:r>
              <a:rPr lang="es-ES_tradnl" sz="2000" dirty="0" err="1"/>
              <a:t>request</a:t>
            </a:r>
            <a:r>
              <a:rPr lang="es-ES_tradnl" sz="2000" dirty="0"/>
              <a:t> </a:t>
            </a:r>
            <a:r>
              <a:rPr lang="es-ES_tradnl" sz="2000" dirty="0" err="1"/>
              <a:t>statistics</a:t>
            </a:r>
            <a:r>
              <a:rPr lang="es-ES_tradnl" sz="2000" dirty="0"/>
              <a:t> </a:t>
            </a:r>
            <a:r>
              <a:rPr lang="es-ES_tradnl" sz="2000" dirty="0" err="1"/>
              <a:t>generated</a:t>
            </a:r>
            <a:r>
              <a:rPr lang="es-ES_tradnl" sz="2000" dirty="0"/>
              <a:t> log</a:t>
            </a:r>
          </a:p>
          <a:p>
            <a:pPr marL="914400" lvl="2" indent="0">
              <a:buNone/>
            </a:pPr>
            <a:r>
              <a:rPr lang="es-ES_tradnl" sz="2000" dirty="0">
                <a:effectLst>
                  <a:outerShdw blurRad="50800" dist="38100" dir="2700000" algn="tl" rotWithShape="0">
                    <a:prstClr val="black">
                      <a:alpha val="40000"/>
                    </a:prstClr>
                  </a:outerShdw>
                </a:effectLst>
              </a:rPr>
              <a:t>	</a:t>
            </a:r>
            <a:r>
              <a:rPr lang="es-ES_tradnl" sz="2000" dirty="0" err="1">
                <a:effectLst>
                  <a:outerShdw blurRad="50800" dist="38100" dir="2700000" algn="tl" rotWithShape="0">
                    <a:prstClr val="black">
                      <a:alpha val="40000"/>
                    </a:prstClr>
                  </a:outerShdw>
                </a:effectLst>
                <a:latin typeface="Consolas" panose="020B0609020204030204" pitchFamily="49" charset="0"/>
              </a:rPr>
              <a:t>Get-MoveRequestStatistics</a:t>
            </a:r>
            <a:r>
              <a:rPr lang="es-ES_tradnl" sz="2000" dirty="0">
                <a:effectLst>
                  <a:outerShdw blurRad="50800" dist="38100" dir="2700000" algn="tl" rotWithShape="0">
                    <a:prstClr val="black">
                      <a:alpha val="40000"/>
                    </a:prstClr>
                  </a:outerShdw>
                </a:effectLst>
                <a:latin typeface="Consolas" panose="020B0609020204030204" pitchFamily="49" charset="0"/>
              </a:rPr>
              <a:t> </a:t>
            </a:r>
            <a:r>
              <a:rPr lang="es-ES_tradnl" sz="2000" dirty="0">
                <a:effectLst>
                  <a:outerShdw blurRad="50800" dist="38100" dir="2700000" algn="tl" rotWithShape="0">
                    <a:prstClr val="black">
                      <a:alpha val="40000"/>
                    </a:prstClr>
                  </a:outerShdw>
                </a:effectLst>
                <a:latin typeface="Consolas" panose="020B0609020204030204" pitchFamily="49" charset="0"/>
                <a:hlinkClick r:id="rId2"/>
              </a:rPr>
              <a:t>user@contoso.com</a:t>
            </a:r>
            <a:r>
              <a:rPr lang="es-ES_tradnl" sz="2000" dirty="0">
                <a:effectLst>
                  <a:outerShdw blurRad="50800" dist="38100" dir="2700000" algn="tl" rotWithShape="0">
                    <a:prstClr val="black">
                      <a:alpha val="40000"/>
                    </a:prstClr>
                  </a:outerShdw>
                </a:effectLst>
                <a:latin typeface="Consolas" panose="020B0609020204030204" pitchFamily="49" charset="0"/>
              </a:rPr>
              <a:t> -</a:t>
            </a:r>
            <a:r>
              <a:rPr lang="es-ES_tradnl" sz="2000" dirty="0" err="1">
                <a:effectLst>
                  <a:outerShdw blurRad="50800" dist="38100" dir="2700000" algn="tl" rotWithShape="0">
                    <a:prstClr val="black">
                      <a:alpha val="40000"/>
                    </a:prstClr>
                  </a:outerShdw>
                </a:effectLst>
                <a:latin typeface="Consolas" panose="020B0609020204030204" pitchFamily="49" charset="0"/>
              </a:rPr>
              <a:t>IncludeReport</a:t>
            </a:r>
            <a:r>
              <a:rPr lang="es-ES_tradnl" sz="2000" dirty="0">
                <a:effectLst>
                  <a:outerShdw blurRad="50800" dist="38100" dir="2700000" algn="tl" rotWithShape="0">
                    <a:prstClr val="black">
                      <a:alpha val="40000"/>
                    </a:prstClr>
                  </a:outerShdw>
                </a:effectLst>
                <a:latin typeface="Consolas" panose="020B0609020204030204" pitchFamily="49" charset="0"/>
              </a:rPr>
              <a:t> | fl</a:t>
            </a:r>
          </a:p>
          <a:p>
            <a:pPr marL="914400" lvl="2" indent="0">
              <a:buNone/>
            </a:pPr>
            <a:endParaRPr lang="es-ES_tradnl" sz="2000" dirty="0"/>
          </a:p>
          <a:p>
            <a:pPr lvl="1"/>
            <a:r>
              <a:rPr lang="es-ES_tradnl" sz="2000" dirty="0"/>
              <a:t>The </a:t>
            </a:r>
            <a:r>
              <a:rPr lang="es-ES_tradnl" sz="2000" b="1" dirty="0" err="1">
                <a:solidFill>
                  <a:srgbClr val="1B61AE"/>
                </a:solidFill>
              </a:rPr>
              <a:t>easy</a:t>
            </a:r>
            <a:r>
              <a:rPr lang="es-ES_tradnl" sz="2000" dirty="0"/>
              <a:t> </a:t>
            </a:r>
            <a:r>
              <a:rPr lang="es-ES_tradnl" sz="2000" dirty="0" err="1"/>
              <a:t>way</a:t>
            </a:r>
            <a:r>
              <a:rPr lang="es-ES_tradnl" sz="2000" dirty="0"/>
              <a:t>: </a:t>
            </a:r>
          </a:p>
          <a:p>
            <a:pPr marL="914400" lvl="2" indent="0">
              <a:buNone/>
            </a:pPr>
            <a:r>
              <a:rPr lang="es-ES_tradnl" sz="2000" dirty="0"/>
              <a:t>Use the Hybrid Troubleshooting </a:t>
            </a:r>
            <a:r>
              <a:rPr lang="es-ES_tradnl" sz="2000" dirty="0" err="1"/>
              <a:t>Assistant</a:t>
            </a:r>
            <a:endParaRPr lang="es-ES_tradnl" sz="2000" dirty="0"/>
          </a:p>
          <a:p>
            <a:pPr marL="914400" lvl="2" indent="0">
              <a:buNone/>
            </a:pPr>
            <a:r>
              <a:rPr lang="es-ES_tradnl" sz="2000" dirty="0"/>
              <a:t>	</a:t>
            </a:r>
            <a:r>
              <a:rPr lang="es-ES_tradnl" sz="2000" dirty="0">
                <a:hlinkClick r:id="rId3"/>
              </a:rPr>
              <a:t>https://aka.ms/tomm </a:t>
            </a:r>
            <a:endParaRPr lang="es-ES_tradnl" sz="2000" dirty="0"/>
          </a:p>
          <a:p>
            <a:pPr marL="914400" lvl="2" indent="0">
              <a:buNone/>
            </a:pPr>
            <a:endParaRPr lang="es-ES_tradnl" sz="2000" dirty="0"/>
          </a:p>
          <a:p>
            <a:pPr marL="914400" lvl="2" indent="0">
              <a:buNone/>
            </a:pPr>
            <a:r>
              <a:rPr lang="es-ES_tradnl" sz="2000" b="1" dirty="0" err="1"/>
              <a:t>Tips</a:t>
            </a:r>
            <a:r>
              <a:rPr lang="es-ES_tradnl" sz="2000" b="1" dirty="0"/>
              <a:t>: </a:t>
            </a:r>
          </a:p>
          <a:p>
            <a:pPr marL="1257300" lvl="2" indent="-342900"/>
            <a:r>
              <a:rPr lang="es-ES_tradnl" sz="2000" dirty="0" err="1"/>
              <a:t>Beware</a:t>
            </a:r>
            <a:r>
              <a:rPr lang="es-ES_tradnl" sz="2000" dirty="0"/>
              <a:t> </a:t>
            </a:r>
            <a:r>
              <a:rPr lang="es-ES_tradnl" sz="2000" dirty="0" err="1"/>
              <a:t>that</a:t>
            </a:r>
            <a:r>
              <a:rPr lang="es-ES_tradnl" sz="2000" dirty="0"/>
              <a:t> </a:t>
            </a:r>
            <a:r>
              <a:rPr lang="es-ES_tradnl" sz="2000" dirty="0" err="1"/>
              <a:t>number</a:t>
            </a:r>
            <a:r>
              <a:rPr lang="es-ES_tradnl" sz="2000" dirty="0"/>
              <a:t> of </a:t>
            </a:r>
            <a:r>
              <a:rPr lang="es-ES_tradnl" sz="2000" dirty="0" err="1"/>
              <a:t>domains</a:t>
            </a:r>
            <a:r>
              <a:rPr lang="es-ES_tradnl" sz="2000" dirty="0"/>
              <a:t> are </a:t>
            </a:r>
            <a:r>
              <a:rPr lang="es-ES_tradnl" sz="2000" dirty="0" err="1"/>
              <a:t>not</a:t>
            </a:r>
            <a:r>
              <a:rPr lang="es-ES_tradnl" sz="2000" dirty="0"/>
              <a:t> </a:t>
            </a:r>
            <a:r>
              <a:rPr lang="es-ES_tradnl" sz="2000" dirty="0" err="1"/>
              <a:t>greater</a:t>
            </a:r>
            <a:r>
              <a:rPr lang="es-ES_tradnl" sz="2000" dirty="0"/>
              <a:t> </a:t>
            </a:r>
            <a:r>
              <a:rPr lang="es-ES_tradnl" sz="2000" dirty="0" err="1"/>
              <a:t>than</a:t>
            </a:r>
            <a:r>
              <a:rPr lang="es-ES_tradnl" sz="2000" dirty="0"/>
              <a:t> 238</a:t>
            </a:r>
          </a:p>
          <a:p>
            <a:pPr marL="1257300" lvl="2" indent="-342900"/>
            <a:r>
              <a:rPr lang="es-ES_tradnl" sz="2000" dirty="0"/>
              <a:t>SSL </a:t>
            </a:r>
            <a:r>
              <a:rPr lang="es-ES_tradnl" sz="2000" dirty="0" err="1"/>
              <a:t>Offloading</a:t>
            </a:r>
            <a:r>
              <a:rPr lang="es-ES_tradnl" sz="2000" dirty="0"/>
              <a:t> </a:t>
            </a:r>
            <a:r>
              <a:rPr lang="es-ES_tradnl" sz="2000" dirty="0" err="1"/>
              <a:t>is</a:t>
            </a:r>
            <a:r>
              <a:rPr lang="es-ES_tradnl" sz="2000" dirty="0"/>
              <a:t> </a:t>
            </a:r>
            <a:r>
              <a:rPr lang="es-ES_tradnl" sz="2000" dirty="0" err="1"/>
              <a:t>not</a:t>
            </a:r>
            <a:r>
              <a:rPr lang="es-ES_tradnl" sz="2000" dirty="0"/>
              <a:t> </a:t>
            </a:r>
            <a:r>
              <a:rPr lang="es-ES_tradnl" sz="2000" dirty="0" err="1"/>
              <a:t>supported</a:t>
            </a:r>
            <a:r>
              <a:rPr lang="es-ES_tradnl" sz="2000" dirty="0"/>
              <a:t> </a:t>
            </a:r>
            <a:r>
              <a:rPr lang="es-ES_tradnl" sz="2000" dirty="0" err="1"/>
              <a:t>on</a:t>
            </a:r>
            <a:r>
              <a:rPr lang="es-ES_tradnl" sz="2000" dirty="0"/>
              <a:t> MRS</a:t>
            </a:r>
          </a:p>
          <a:p>
            <a:pPr marL="1257300" lvl="2" indent="-342900"/>
            <a:r>
              <a:rPr lang="es-ES_tradnl" sz="2000" dirty="0" err="1"/>
              <a:t>If</a:t>
            </a:r>
            <a:r>
              <a:rPr lang="es-ES_tradnl" sz="2000" dirty="0"/>
              <a:t> Exchange 2010, check </a:t>
            </a:r>
            <a:r>
              <a:rPr lang="es-ES_tradnl" sz="2000" dirty="0" err="1"/>
              <a:t>session</a:t>
            </a:r>
            <a:r>
              <a:rPr lang="es-ES_tradnl" sz="2000" dirty="0"/>
              <a:t> </a:t>
            </a:r>
            <a:r>
              <a:rPr lang="es-ES_tradnl" sz="2000" dirty="0" err="1"/>
              <a:t>affinity</a:t>
            </a:r>
            <a:endParaRPr lang="es-ES_tradnl" sz="2000" dirty="0"/>
          </a:p>
          <a:p>
            <a:pPr marL="914400" lvl="2" indent="0">
              <a:buNone/>
            </a:pPr>
            <a:endParaRPr lang="es-ES_tradnl" sz="2000" dirty="0"/>
          </a:p>
          <a:p>
            <a:pPr marL="914400" lvl="2" indent="0">
              <a:buNone/>
            </a:pPr>
            <a:endParaRPr lang="es-ES_tradnl" sz="2000" dirty="0"/>
          </a:p>
          <a:p>
            <a:pPr lvl="1"/>
            <a:endParaRPr lang="es-ES_tradnl" sz="2000" dirty="0"/>
          </a:p>
          <a:p>
            <a:endParaRPr lang="es-ES_tradnl" sz="2800" dirty="0"/>
          </a:p>
          <a:p>
            <a:pPr marL="0" indent="0">
              <a:buNone/>
            </a:pPr>
            <a:endParaRPr lang="es-ES_tradnl" sz="2800" dirty="0"/>
          </a:p>
          <a:p>
            <a:pPr marL="457200" lvl="1" indent="0">
              <a:buNone/>
            </a:pPr>
            <a:endParaRPr lang="es-ES_tradnl" sz="2000" dirty="0"/>
          </a:p>
          <a:p>
            <a:pPr lvl="1"/>
            <a:endParaRPr lang="es-ES_tradnl" sz="2000" dirty="0"/>
          </a:p>
          <a:p>
            <a:pPr lvl="1"/>
            <a:endParaRPr lang="en-GB" sz="2000" dirty="0"/>
          </a:p>
        </p:txBody>
      </p:sp>
    </p:spTree>
    <p:extLst>
      <p:ext uri="{BB962C8B-B14F-4D97-AF65-F5344CB8AC3E}">
        <p14:creationId xmlns:p14="http://schemas.microsoft.com/office/powerpoint/2010/main" val="313495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DEMO</a:t>
            </a:r>
            <a:endParaRPr lang="en-GB" dirty="0"/>
          </a:p>
        </p:txBody>
      </p:sp>
      <p:sp>
        <p:nvSpPr>
          <p:cNvPr id="6" name="Marcador de texto 5"/>
          <p:cNvSpPr>
            <a:spLocks noGrp="1"/>
          </p:cNvSpPr>
          <p:nvPr>
            <p:ph type="body" sz="quarter" idx="12"/>
          </p:nvPr>
        </p:nvSpPr>
        <p:spPr/>
        <p:txBody>
          <a:bodyPr/>
          <a:lstStyle/>
          <a:p>
            <a:r>
              <a:rPr lang="es-ES" dirty="0" err="1"/>
              <a:t>Meet</a:t>
            </a:r>
            <a:r>
              <a:rPr lang="es-ES" dirty="0"/>
              <a:t> TOMM</a:t>
            </a:r>
            <a:endParaRPr lang="en-GB" dirty="0"/>
          </a:p>
        </p:txBody>
      </p:sp>
    </p:spTree>
    <p:extLst>
      <p:ext uri="{BB962C8B-B14F-4D97-AF65-F5344CB8AC3E}">
        <p14:creationId xmlns:p14="http://schemas.microsoft.com/office/powerpoint/2010/main" val="4165991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Questions?</a:t>
            </a:r>
          </a:p>
        </p:txBody>
      </p:sp>
      <p:sp>
        <p:nvSpPr>
          <p:cNvPr id="3" name="Marcador de texto 2"/>
          <p:cNvSpPr>
            <a:spLocks noGrp="1"/>
          </p:cNvSpPr>
          <p:nvPr>
            <p:ph type="body" sz="quarter" idx="12"/>
          </p:nvPr>
        </p:nvSpPr>
        <p:spPr/>
        <p:txBody>
          <a:bodyPr/>
          <a:lstStyle/>
          <a:p>
            <a:r>
              <a:rPr lang="en-US" dirty="0"/>
              <a:t>(if any…)</a:t>
            </a:r>
          </a:p>
        </p:txBody>
      </p:sp>
    </p:spTree>
    <p:extLst>
      <p:ext uri="{BB962C8B-B14F-4D97-AF65-F5344CB8AC3E}">
        <p14:creationId xmlns:p14="http://schemas.microsoft.com/office/powerpoint/2010/main" val="375744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294" dirty="0">
                <a:solidFill>
                  <a:schemeClr val="tx1"/>
                </a:solidFill>
              </a:rPr>
              <a:t>2013 Walkthrough</a:t>
            </a:r>
          </a:p>
        </p:txBody>
      </p:sp>
    </p:spTree>
    <p:extLst>
      <p:ext uri="{BB962C8B-B14F-4D97-AF65-F5344CB8AC3E}">
        <p14:creationId xmlns:p14="http://schemas.microsoft.com/office/powerpoint/2010/main" val="1357242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0233" y="1189812"/>
            <a:ext cx="5982754" cy="5522542"/>
          </a:xfrm>
          <a:prstGeom prst="rect">
            <a:avLst/>
          </a:prstGeom>
        </p:spPr>
      </p:pic>
      <p:sp>
        <p:nvSpPr>
          <p:cNvPr id="2" name="Text Placeholder 1"/>
          <p:cNvSpPr>
            <a:spLocks noGrp="1"/>
          </p:cNvSpPr>
          <p:nvPr>
            <p:ph type="body" sz="quarter" idx="10"/>
          </p:nvPr>
        </p:nvSpPr>
        <p:spPr>
          <a:xfrm>
            <a:off x="6957828" y="290404"/>
            <a:ext cx="4967254" cy="6064699"/>
          </a:xfrm>
          <a:ln w="38100">
            <a:solidFill>
              <a:srgbClr val="FF0000"/>
            </a:solidFill>
          </a:ln>
        </p:spPr>
        <p:txBody>
          <a:bodyPr/>
          <a:lstStyle/>
          <a:p>
            <a:pPr marL="560096" indent="-560096">
              <a:buFont typeface="Arial" panose="020B0604020202020204" pitchFamily="34" charset="0"/>
              <a:buChar char="•"/>
            </a:pPr>
            <a:r>
              <a:rPr lang="en-US" sz="1961" b="1" dirty="0"/>
              <a:t>The configuration will be done from this server</a:t>
            </a:r>
          </a:p>
          <a:p>
            <a:pPr marL="560096" indent="-560096">
              <a:buFont typeface="Arial" panose="020B0604020202020204" pitchFamily="34" charset="0"/>
              <a:buChar char="•"/>
            </a:pPr>
            <a:r>
              <a:rPr lang="en-US" sz="1961" b="1" dirty="0"/>
              <a:t>We check local AD for a list of all Exchange servers and version (this is not a remote call)</a:t>
            </a:r>
          </a:p>
          <a:p>
            <a:pPr marL="560096" indent="-560096">
              <a:buFont typeface="Arial" panose="020B0604020202020204" pitchFamily="34" charset="0"/>
              <a:buChar char="•"/>
            </a:pPr>
            <a:r>
              <a:rPr lang="en-US" sz="1961" b="1" dirty="0"/>
              <a:t>1</a:t>
            </a:r>
            <a:r>
              <a:rPr lang="en-US" sz="1961" b="1" baseline="30000" dirty="0"/>
              <a:t>st</a:t>
            </a:r>
            <a:r>
              <a:rPr lang="en-US" sz="1961" b="1" dirty="0"/>
              <a:t> see if the server we are on is running the latest version</a:t>
            </a:r>
          </a:p>
          <a:p>
            <a:pPr marL="560096" indent="-560096">
              <a:buFont typeface="Arial" panose="020B0604020202020204" pitchFamily="34" charset="0"/>
              <a:buChar char="•"/>
            </a:pPr>
            <a:r>
              <a:rPr lang="en-US" sz="1961" b="1" dirty="0"/>
              <a:t>2</a:t>
            </a:r>
            <a:r>
              <a:rPr lang="en-US" sz="1961" b="1" baseline="30000" dirty="0"/>
              <a:t>nd</a:t>
            </a:r>
            <a:r>
              <a:rPr lang="en-US" sz="1961" b="1" dirty="0"/>
              <a:t> we look to see if a server in site is running the latest version</a:t>
            </a:r>
          </a:p>
          <a:p>
            <a:pPr marL="560096" indent="-560096">
              <a:buFont typeface="Arial" panose="020B0604020202020204" pitchFamily="34" charset="0"/>
              <a:buChar char="•"/>
            </a:pPr>
            <a:r>
              <a:rPr lang="en-US" sz="1961" b="1" dirty="0"/>
              <a:t>3</a:t>
            </a:r>
            <a:r>
              <a:rPr lang="en-US" sz="1961" b="1" baseline="30000" dirty="0"/>
              <a:t>rd</a:t>
            </a:r>
            <a:r>
              <a:rPr lang="en-US" sz="1961" b="1" dirty="0"/>
              <a:t> we cross sight to connect to a random server running the latest version</a:t>
            </a:r>
          </a:p>
          <a:p>
            <a:pPr marL="560096" indent="-560096">
              <a:buFont typeface="Arial" panose="020B0604020202020204" pitchFamily="34" charset="0"/>
              <a:buChar char="•"/>
            </a:pPr>
            <a:r>
              <a:rPr lang="en-US" sz="1961" b="1" dirty="0"/>
              <a:t>You can manually override this logic</a:t>
            </a:r>
          </a:p>
          <a:p>
            <a:pPr marL="560096" indent="-560096">
              <a:buFont typeface="Arial" panose="020B0604020202020204" pitchFamily="34" charset="0"/>
              <a:buChar char="•"/>
            </a:pPr>
            <a:r>
              <a:rPr lang="en-US" sz="1961" b="1" dirty="0"/>
              <a:t>You can also specify 21v from this page</a:t>
            </a:r>
            <a:r>
              <a:rPr lang="en-US" sz="1961" dirty="0"/>
              <a:t>	</a:t>
            </a:r>
          </a:p>
        </p:txBody>
      </p:sp>
      <p:sp>
        <p:nvSpPr>
          <p:cNvPr id="3" name="Title 2"/>
          <p:cNvSpPr>
            <a:spLocks noGrp="1"/>
          </p:cNvSpPr>
          <p:nvPr>
            <p:ph type="title"/>
          </p:nvPr>
        </p:nvSpPr>
        <p:spPr/>
        <p:txBody>
          <a:bodyPr/>
          <a:lstStyle/>
          <a:p>
            <a:r>
              <a:rPr lang="en-US" dirty="0"/>
              <a:t>Server detection page</a:t>
            </a:r>
          </a:p>
        </p:txBody>
      </p:sp>
      <p:cxnSp>
        <p:nvCxnSpPr>
          <p:cNvPr id="8" name="Straight Arrow Connector 7"/>
          <p:cNvCxnSpPr/>
          <p:nvPr/>
        </p:nvCxnSpPr>
        <p:spPr>
          <a:xfrm flipH="1" flipV="1">
            <a:off x="2989617" y="4141274"/>
            <a:ext cx="4152212" cy="101651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361959" y="5146665"/>
            <a:ext cx="4779871" cy="59810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389814" y="515619"/>
            <a:ext cx="2752015" cy="1826011"/>
          </a:xfrm>
          <a:prstGeom prst="line">
            <a:avLst/>
          </a:prstGeom>
          <a:ln w="57150">
            <a:solidFill>
              <a:srgbClr val="FF0000"/>
            </a:solidFill>
            <a:headEnd type="none" w="med" len="med"/>
            <a:tailEnd type="triangl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105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up)">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childTnLst>
                                </p:cTn>
                              </p:par>
                              <p:par>
                                <p:cTn id="30" presetID="22" presetClass="entr" presetSubtype="4"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par>
                                <p:cTn id="37" presetID="2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2083" y="1604027"/>
            <a:ext cx="5108479" cy="4715519"/>
          </a:xfrm>
          <a:prstGeom prst="rect">
            <a:avLst/>
          </a:prstGeom>
        </p:spPr>
      </p:pic>
      <p:sp>
        <p:nvSpPr>
          <p:cNvPr id="2" name="Text Placeholder 1"/>
          <p:cNvSpPr>
            <a:spLocks noGrp="1"/>
          </p:cNvSpPr>
          <p:nvPr>
            <p:ph type="body" sz="quarter" idx="10"/>
          </p:nvPr>
        </p:nvSpPr>
        <p:spPr>
          <a:xfrm>
            <a:off x="7245772" y="1808193"/>
            <a:ext cx="4630216" cy="1568977"/>
          </a:xfrm>
          <a:ln>
            <a:noFill/>
          </a:ln>
        </p:spPr>
        <p:txBody>
          <a:bodyPr/>
          <a:lstStyle/>
          <a:p>
            <a:pPr marL="560096" indent="-560096">
              <a:buFont typeface="Arial" panose="020B0604020202020204" pitchFamily="34" charset="0"/>
              <a:buChar char="•"/>
            </a:pPr>
            <a:r>
              <a:rPr lang="en-US" sz="1961" b="1" dirty="0"/>
              <a:t>We do not force you to enter your on-premises credentials</a:t>
            </a:r>
          </a:p>
          <a:p>
            <a:pPr marL="560096" indent="-560096">
              <a:buFont typeface="Arial" panose="020B0604020202020204" pitchFamily="34" charset="0"/>
              <a:buChar char="•"/>
            </a:pPr>
            <a:r>
              <a:rPr lang="en-US" sz="1961" b="1" dirty="0"/>
              <a:t>You </a:t>
            </a:r>
            <a:r>
              <a:rPr lang="en-US" sz="1961" dirty="0"/>
              <a:t> then just provide the cloud creds and we connect</a:t>
            </a:r>
          </a:p>
        </p:txBody>
      </p:sp>
      <p:sp>
        <p:nvSpPr>
          <p:cNvPr id="3" name="Title 2"/>
          <p:cNvSpPr>
            <a:spLocks noGrp="1"/>
          </p:cNvSpPr>
          <p:nvPr>
            <p:ph type="title"/>
          </p:nvPr>
        </p:nvSpPr>
        <p:spPr/>
        <p:txBody>
          <a:bodyPr/>
          <a:lstStyle/>
          <a:p>
            <a:r>
              <a:rPr lang="en-US" dirty="0"/>
              <a:t>Credential page</a:t>
            </a:r>
          </a:p>
        </p:txBody>
      </p:sp>
      <p:pic>
        <p:nvPicPr>
          <p:cNvPr id="12" name="Picture 11"/>
          <p:cNvPicPr>
            <a:picLocks noChangeAspect="1"/>
          </p:cNvPicPr>
          <p:nvPr/>
        </p:nvPicPr>
        <p:blipFill>
          <a:blip r:embed="rId4"/>
          <a:stretch>
            <a:fillRect/>
          </a:stretch>
        </p:blipFill>
        <p:spPr>
          <a:xfrm>
            <a:off x="7731201" y="3389059"/>
            <a:ext cx="3659362" cy="3389363"/>
          </a:xfrm>
          <a:prstGeom prst="rect">
            <a:avLst/>
          </a:prstGeom>
          <a:effectLst>
            <a:outerShdw blurRad="63500" sx="102000" sy="102000" algn="ctr" rotWithShape="0">
              <a:prstClr val="black">
                <a:alpha val="40000"/>
              </a:prstClr>
            </a:outerShdw>
          </a:effectLst>
        </p:spPr>
      </p:pic>
      <p:cxnSp>
        <p:nvCxnSpPr>
          <p:cNvPr id="8" name="Straight Arrow Connector 7"/>
          <p:cNvCxnSpPr/>
          <p:nvPr/>
        </p:nvCxnSpPr>
        <p:spPr>
          <a:xfrm flipH="1">
            <a:off x="2414047" y="2090144"/>
            <a:ext cx="4869065" cy="1286581"/>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839192" y="2906085"/>
            <a:ext cx="5443920" cy="19420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83112" y="1775100"/>
            <a:ext cx="4768136" cy="1421040"/>
          </a:xfrm>
          <a:prstGeom prst="rect">
            <a:avLst/>
          </a:prstGeom>
          <a:noFill/>
          <a:ln>
            <a:solidFill>
              <a:srgbClr val="FF0000"/>
            </a:solidFill>
          </a:ln>
        </p:spPr>
        <p:txBody>
          <a:bodyPr wrap="square" lIns="179235" tIns="143388" rIns="179235" bIns="143388" rtlCol="0">
            <a:spAutoFit/>
          </a:bodyPr>
          <a:lstStyle/>
          <a:p>
            <a:pPr defTabSz="896155">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a:p>
            <a:pPr defTabSz="896155">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a:p>
            <a:pPr defTabSz="896155">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105715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2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par>
                                <p:cTn id="16" presetID="2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3345" y="1159578"/>
            <a:ext cx="6069543" cy="5602655"/>
          </a:xfrm>
          <a:prstGeom prst="rect">
            <a:avLst/>
          </a:prstGeom>
        </p:spPr>
      </p:pic>
      <p:sp>
        <p:nvSpPr>
          <p:cNvPr id="2" name="Text Placeholder 1"/>
          <p:cNvSpPr>
            <a:spLocks noGrp="1"/>
          </p:cNvSpPr>
          <p:nvPr>
            <p:ph type="body" sz="quarter" idx="10"/>
          </p:nvPr>
        </p:nvSpPr>
        <p:spPr>
          <a:xfrm>
            <a:off x="7293213" y="1786022"/>
            <a:ext cx="4630216" cy="1840531"/>
          </a:xfrm>
          <a:ln>
            <a:noFill/>
          </a:ln>
        </p:spPr>
        <p:txBody>
          <a:bodyPr/>
          <a:lstStyle/>
          <a:p>
            <a:pPr marL="560096" indent="-560096">
              <a:buFont typeface="Arial" panose="020B0604020202020204" pitchFamily="34" charset="0"/>
              <a:buChar char="•"/>
            </a:pPr>
            <a:r>
              <a:rPr lang="en-US" sz="1961" b="1" dirty="0"/>
              <a:t>We then show you a list of domains that are accepted in both on-premises and EXO</a:t>
            </a:r>
          </a:p>
          <a:p>
            <a:pPr marL="560096" indent="-560096">
              <a:buFont typeface="Arial" panose="020B0604020202020204" pitchFamily="34" charset="0"/>
              <a:buChar char="•"/>
            </a:pPr>
            <a:r>
              <a:rPr lang="en-US" sz="1961" b="1" dirty="0"/>
              <a:t>This is were you choose your shared domain</a:t>
            </a:r>
          </a:p>
        </p:txBody>
      </p:sp>
      <p:sp>
        <p:nvSpPr>
          <p:cNvPr id="3" name="Title 2"/>
          <p:cNvSpPr>
            <a:spLocks noGrp="1"/>
          </p:cNvSpPr>
          <p:nvPr>
            <p:ph type="title"/>
          </p:nvPr>
        </p:nvSpPr>
        <p:spPr/>
        <p:txBody>
          <a:bodyPr/>
          <a:lstStyle/>
          <a:p>
            <a:r>
              <a:rPr lang="en-US" dirty="0"/>
              <a:t>Shared namespace page	</a:t>
            </a:r>
          </a:p>
        </p:txBody>
      </p:sp>
      <p:cxnSp>
        <p:nvCxnSpPr>
          <p:cNvPr id="6" name="Straight Arrow Connector 5"/>
          <p:cNvCxnSpPr/>
          <p:nvPr/>
        </p:nvCxnSpPr>
        <p:spPr>
          <a:xfrm flipH="1">
            <a:off x="3107918" y="2010065"/>
            <a:ext cx="4255684" cy="90547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65577" y="1580352"/>
            <a:ext cx="4675678" cy="1823843"/>
          </a:xfrm>
          <a:prstGeom prst="rect">
            <a:avLst/>
          </a:prstGeom>
          <a:noFill/>
          <a:ln>
            <a:solidFill>
              <a:srgbClr val="FF0000"/>
            </a:solidFill>
          </a:ln>
        </p:spPr>
        <p:txBody>
          <a:bodyPr wrap="square" lIns="179235" tIns="143388" rIns="179235" bIns="143388" rtlCol="0">
            <a:spAutoFit/>
          </a:bodyPr>
          <a:lstStyle/>
          <a:p>
            <a:pPr defTabSz="896155">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a:p>
            <a:pPr defTabSz="896155">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a:p>
            <a:pPr defTabSz="896155">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a:p>
            <a:pPr defTabSz="896155">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6560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Alberto Pascual	</a:t>
            </a:r>
          </a:p>
        </p:txBody>
      </p:sp>
      <p:sp>
        <p:nvSpPr>
          <p:cNvPr id="3" name="Marcador de texto 2"/>
          <p:cNvSpPr>
            <a:spLocks noGrp="1"/>
          </p:cNvSpPr>
          <p:nvPr>
            <p:ph type="body" sz="quarter" idx="12"/>
          </p:nvPr>
        </p:nvSpPr>
        <p:spPr/>
        <p:txBody>
          <a:bodyPr/>
          <a:lstStyle/>
          <a:p>
            <a:r>
              <a:rPr lang="en-US" dirty="0"/>
              <a:t>Exchange Online Support Engineer</a:t>
            </a:r>
          </a:p>
        </p:txBody>
      </p:sp>
      <p:sp>
        <p:nvSpPr>
          <p:cNvPr id="4" name="Marcador de texto 3"/>
          <p:cNvSpPr>
            <a:spLocks noGrp="1"/>
          </p:cNvSpPr>
          <p:nvPr>
            <p:ph type="body" sz="quarter" idx="14"/>
          </p:nvPr>
        </p:nvSpPr>
        <p:spPr>
          <a:xfrm>
            <a:off x="3287663" y="3119358"/>
            <a:ext cx="3410849" cy="358877"/>
          </a:xfrm>
        </p:spPr>
        <p:txBody>
          <a:bodyPr/>
          <a:lstStyle/>
          <a:p>
            <a:pPr algn="ctr"/>
            <a:r>
              <a:rPr lang="en-US" sz="1800" b="1" dirty="0"/>
              <a:t>http://aka.ms/spainexchangeblog</a:t>
            </a:r>
          </a:p>
        </p:txBody>
      </p:sp>
      <p:sp>
        <p:nvSpPr>
          <p:cNvPr id="5" name="Marcador de texto 4"/>
          <p:cNvSpPr>
            <a:spLocks noGrp="1"/>
          </p:cNvSpPr>
          <p:nvPr>
            <p:ph type="body" sz="quarter" idx="15"/>
          </p:nvPr>
        </p:nvSpPr>
        <p:spPr>
          <a:xfrm>
            <a:off x="3287664" y="3481689"/>
            <a:ext cx="2134941" cy="360000"/>
          </a:xfrm>
        </p:spPr>
        <p:txBody>
          <a:bodyPr/>
          <a:lstStyle/>
          <a:p>
            <a:r>
              <a:rPr lang="en-US" sz="1800" b="1" dirty="0"/>
              <a:t>@msftcommspain</a:t>
            </a:r>
          </a:p>
        </p:txBody>
      </p:sp>
      <p:pic>
        <p:nvPicPr>
          <p:cNvPr id="16" name="Marcador de posición de imagen 15"/>
          <p:cNvPicPr>
            <a:picLocks noGrp="1" noChangeAspect="1"/>
          </p:cNvPicPr>
          <p:nvPr>
            <p:ph type="pic" sz="quarter" idx="16"/>
          </p:nvPr>
        </p:nvPicPr>
        <p:blipFill>
          <a:blip r:embed="rId2"/>
          <a:srcRect l="2960" r="2960"/>
          <a:stretch>
            <a:fillRect/>
          </a:stretch>
        </p:blipFill>
        <p:spPr/>
      </p:pic>
      <p:sp>
        <p:nvSpPr>
          <p:cNvPr id="8" name="Marcador de texto 7"/>
          <p:cNvSpPr>
            <a:spLocks noGrp="1"/>
          </p:cNvSpPr>
          <p:nvPr>
            <p:ph type="body" sz="quarter" idx="18"/>
          </p:nvPr>
        </p:nvSpPr>
        <p:spPr/>
        <p:txBody>
          <a:bodyPr/>
          <a:lstStyle/>
          <a:p>
            <a:r>
              <a:rPr lang="en-US" dirty="0"/>
              <a:t>Microsoft</a:t>
            </a:r>
          </a:p>
        </p:txBody>
      </p:sp>
      <p:sp>
        <p:nvSpPr>
          <p:cNvPr id="9" name="Marcador de texto 8"/>
          <p:cNvSpPr>
            <a:spLocks noGrp="1"/>
          </p:cNvSpPr>
          <p:nvPr>
            <p:ph type="body" sz="quarter" idx="19"/>
          </p:nvPr>
        </p:nvSpPr>
        <p:spPr/>
        <p:txBody>
          <a:bodyPr/>
          <a:lstStyle/>
          <a:p>
            <a:r>
              <a:rPr lang="en-US" dirty="0"/>
              <a:t>Nacho Sánchez-Beato</a:t>
            </a:r>
          </a:p>
        </p:txBody>
      </p:sp>
      <p:sp>
        <p:nvSpPr>
          <p:cNvPr id="10" name="Marcador de texto 9"/>
          <p:cNvSpPr>
            <a:spLocks noGrp="1"/>
          </p:cNvSpPr>
          <p:nvPr>
            <p:ph type="body" sz="quarter" idx="20"/>
          </p:nvPr>
        </p:nvSpPr>
        <p:spPr/>
        <p:txBody>
          <a:bodyPr/>
          <a:lstStyle/>
          <a:p>
            <a:r>
              <a:rPr lang="en-US" dirty="0"/>
              <a:t>Exchange Support Escalation Engineer</a:t>
            </a:r>
          </a:p>
        </p:txBody>
      </p:sp>
      <p:pic>
        <p:nvPicPr>
          <p:cNvPr id="17" name="Marcador de posición de imagen 16"/>
          <p:cNvPicPr>
            <a:picLocks noGrp="1" noChangeAspect="1"/>
          </p:cNvPicPr>
          <p:nvPr>
            <p:ph type="pic" sz="quarter" idx="23"/>
          </p:nvPr>
        </p:nvPicPr>
        <p:blipFill>
          <a:blip r:embed="rId3"/>
          <a:srcRect l="2910" r="2910"/>
          <a:stretch>
            <a:fillRect/>
          </a:stretch>
        </p:blipFill>
        <p:spPr/>
      </p:pic>
      <p:sp>
        <p:nvSpPr>
          <p:cNvPr id="15" name="Marcador de texto 14"/>
          <p:cNvSpPr>
            <a:spLocks noGrp="1"/>
          </p:cNvSpPr>
          <p:nvPr>
            <p:ph type="body" sz="quarter" idx="25"/>
          </p:nvPr>
        </p:nvSpPr>
        <p:spPr/>
        <p:txBody>
          <a:bodyPr/>
          <a:lstStyle/>
          <a:p>
            <a:r>
              <a:rPr lang="en-US" dirty="0"/>
              <a:t>Microsoft</a:t>
            </a:r>
          </a:p>
        </p:txBody>
      </p:sp>
    </p:spTree>
    <p:extLst>
      <p:ext uri="{BB962C8B-B14F-4D97-AF65-F5344CB8AC3E}">
        <p14:creationId xmlns:p14="http://schemas.microsoft.com/office/powerpoint/2010/main" val="3837521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8058" y="1113893"/>
            <a:ext cx="6179843" cy="5619737"/>
          </a:xfrm>
          <a:prstGeom prst="rect">
            <a:avLst/>
          </a:prstGeom>
        </p:spPr>
      </p:pic>
      <p:sp>
        <p:nvSpPr>
          <p:cNvPr id="5" name="Text Placeholder 1"/>
          <p:cNvSpPr>
            <a:spLocks noGrp="1"/>
          </p:cNvSpPr>
          <p:nvPr>
            <p:ph type="body" sz="quarter" idx="10"/>
          </p:nvPr>
        </p:nvSpPr>
        <p:spPr>
          <a:xfrm>
            <a:off x="7293043" y="1784653"/>
            <a:ext cx="4629558" cy="724143"/>
          </a:xfrm>
          <a:ln>
            <a:noFill/>
          </a:ln>
        </p:spPr>
        <p:txBody>
          <a:bodyPr/>
          <a:lstStyle/>
          <a:p>
            <a:pPr marL="559990" indent="-559990">
              <a:buFont typeface="Arial" panose="020B0604020202020204" pitchFamily="34" charset="0"/>
              <a:buChar char="•"/>
            </a:pPr>
            <a:r>
              <a:rPr lang="en-US" sz="1961" b="1" dirty="0"/>
              <a:t>We now copy just the string needed, no extra garbage</a:t>
            </a:r>
          </a:p>
        </p:txBody>
      </p:sp>
      <p:sp>
        <p:nvSpPr>
          <p:cNvPr id="3" name="Title 2"/>
          <p:cNvSpPr>
            <a:spLocks noGrp="1"/>
          </p:cNvSpPr>
          <p:nvPr>
            <p:ph type="title"/>
          </p:nvPr>
        </p:nvSpPr>
        <p:spPr/>
        <p:txBody>
          <a:bodyPr/>
          <a:lstStyle/>
          <a:p>
            <a:r>
              <a:rPr lang="en-US" dirty="0"/>
              <a:t>Domain Proof</a:t>
            </a:r>
          </a:p>
        </p:txBody>
      </p:sp>
      <p:cxnSp>
        <p:nvCxnSpPr>
          <p:cNvPr id="6" name="Straight Arrow Connector 5"/>
          <p:cNvCxnSpPr/>
          <p:nvPr/>
        </p:nvCxnSpPr>
        <p:spPr>
          <a:xfrm flipH="1">
            <a:off x="2040250" y="2008663"/>
            <a:ext cx="5252793" cy="1504685"/>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93042" y="1784651"/>
            <a:ext cx="4423986" cy="615397"/>
          </a:xfrm>
          <a:prstGeom prst="rect">
            <a:avLst/>
          </a:prstGeom>
          <a:noFill/>
          <a:ln>
            <a:solidFill>
              <a:srgbClr val="FF0000"/>
            </a:solidFill>
          </a:ln>
        </p:spPr>
        <p:txBody>
          <a:bodyPr wrap="square" lIns="179208" tIns="143366" rIns="179208" bIns="143366" rtlCol="0">
            <a:spAutoFit/>
          </a:bodyPr>
          <a:lstStyle/>
          <a:p>
            <a:pPr defTabSz="913956">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p:txBody>
      </p:sp>
      <p:pic>
        <p:nvPicPr>
          <p:cNvPr id="9" name="Picture 8"/>
          <p:cNvPicPr>
            <a:picLocks noChangeAspect="1"/>
          </p:cNvPicPr>
          <p:nvPr/>
        </p:nvPicPr>
        <p:blipFill>
          <a:blip r:embed="rId3"/>
          <a:stretch>
            <a:fillRect/>
          </a:stretch>
        </p:blipFill>
        <p:spPr>
          <a:xfrm>
            <a:off x="7328830" y="2761004"/>
            <a:ext cx="4434443" cy="4046770"/>
          </a:xfrm>
          <a:prstGeom prst="rect">
            <a:avLst/>
          </a:prstGeom>
        </p:spPr>
      </p:pic>
    </p:spTree>
    <p:extLst>
      <p:ext uri="{BB962C8B-B14F-4D97-AF65-F5344CB8AC3E}">
        <p14:creationId xmlns:p14="http://schemas.microsoft.com/office/powerpoint/2010/main" val="419358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7293213" y="1775101"/>
            <a:ext cx="4718067" cy="1746899"/>
          </a:xfrm>
          <a:prstGeom prst="rect">
            <a:avLst/>
          </a:prstGeom>
          <a:noFill/>
          <a:ln>
            <a:solidFill>
              <a:schemeClr val="accent1"/>
            </a:solidFill>
          </a:ln>
        </p:spPr>
        <p:txBody>
          <a:bodyPr wrap="square" lIns="179235" tIns="143388" rIns="179235" bIns="143388" rtlCol="0">
            <a:spAutoFit/>
          </a:bodyPr>
          <a:lstStyle/>
          <a:p>
            <a:pPr defTabSz="896155">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a:p>
            <a:pPr defTabSz="896155">
              <a:lnSpc>
                <a:spcPct val="90000"/>
              </a:lnSpc>
              <a:spcAft>
                <a:spcPts val="588"/>
              </a:spcAft>
              <a:defRPr/>
            </a:pPr>
            <a:endParaRPr lang="en-US" sz="2353" kern="0" dirty="0">
              <a:gradFill>
                <a:gsLst>
                  <a:gs pos="2917">
                    <a:srgbClr val="FFFFFF"/>
                  </a:gs>
                  <a:gs pos="30000">
                    <a:srgbClr val="FFFFFF"/>
                  </a:gs>
                </a:gsLst>
                <a:lin ang="5400000" scaled="0"/>
              </a:gradFill>
              <a:latin typeface="Segoe UI"/>
            </a:endParaRPr>
          </a:p>
          <a:p>
            <a:pPr defTabSz="896155">
              <a:lnSpc>
                <a:spcPct val="90000"/>
              </a:lnSpc>
              <a:spcAft>
                <a:spcPts val="588"/>
              </a:spcAft>
              <a:defRPr/>
            </a:pPr>
            <a:br>
              <a:rPr lang="en-US" sz="2353" kern="0" dirty="0">
                <a:gradFill>
                  <a:gsLst>
                    <a:gs pos="2917">
                      <a:srgbClr val="FFFFFF"/>
                    </a:gs>
                    <a:gs pos="30000">
                      <a:srgbClr val="FFFFFF"/>
                    </a:gs>
                  </a:gsLst>
                  <a:lin ang="5400000" scaled="0"/>
                </a:gradFill>
                <a:latin typeface="Segoe UI"/>
              </a:rPr>
            </a:br>
            <a:endParaRPr lang="en-US" sz="2353" kern="0" dirty="0">
              <a:gradFill>
                <a:gsLst>
                  <a:gs pos="2917">
                    <a:srgbClr val="FFFFFF"/>
                  </a:gs>
                  <a:gs pos="30000">
                    <a:srgbClr val="FFFFFF"/>
                  </a:gs>
                </a:gsLst>
                <a:lin ang="5400000" scaled="0"/>
              </a:gradFill>
              <a:latin typeface="Segoe UI"/>
            </a:endParaRPr>
          </a:p>
        </p:txBody>
      </p:sp>
      <p:pic>
        <p:nvPicPr>
          <p:cNvPr id="4" name="Picture 3"/>
          <p:cNvPicPr>
            <a:picLocks noChangeAspect="1"/>
          </p:cNvPicPr>
          <p:nvPr/>
        </p:nvPicPr>
        <p:blipFill>
          <a:blip r:embed="rId2"/>
          <a:stretch>
            <a:fillRect/>
          </a:stretch>
        </p:blipFill>
        <p:spPr>
          <a:xfrm>
            <a:off x="1167062" y="1412617"/>
            <a:ext cx="5610798" cy="5202582"/>
          </a:xfrm>
          <a:prstGeom prst="rect">
            <a:avLst/>
          </a:prstGeom>
        </p:spPr>
      </p:pic>
      <p:sp>
        <p:nvSpPr>
          <p:cNvPr id="2" name="Text Placeholder 1"/>
          <p:cNvSpPr>
            <a:spLocks noGrp="1"/>
          </p:cNvSpPr>
          <p:nvPr>
            <p:ph type="body" sz="quarter" idx="10"/>
          </p:nvPr>
        </p:nvSpPr>
        <p:spPr>
          <a:xfrm>
            <a:off x="7293213" y="1786023"/>
            <a:ext cx="4630216" cy="1514163"/>
          </a:xfrm>
          <a:ln>
            <a:noFill/>
          </a:ln>
        </p:spPr>
        <p:txBody>
          <a:bodyPr/>
          <a:lstStyle/>
          <a:p>
            <a:r>
              <a:rPr lang="en-US" sz="1961" b="1" dirty="0"/>
              <a:t>We then show a list of valid certs.. </a:t>
            </a:r>
          </a:p>
          <a:p>
            <a:pPr marL="737043" lvl="3" indent="-280049">
              <a:buFont typeface="Arial" panose="020B0604020202020204" pitchFamily="34" charset="0"/>
              <a:buChar char="•"/>
            </a:pPr>
            <a:r>
              <a:rPr lang="en-US" sz="1567" b="1" dirty="0">
                <a:gradFill>
                  <a:gsLst>
                    <a:gs pos="100000">
                      <a:schemeClr val="tx2"/>
                    </a:gs>
                    <a:gs pos="0">
                      <a:schemeClr val="tx2"/>
                    </a:gs>
                  </a:gsLst>
                  <a:lin ang="5400000" scaled="0"/>
                </a:gradFill>
                <a:latin typeface="+mj-lt"/>
              </a:rPr>
              <a:t>Third Party Cert</a:t>
            </a:r>
          </a:p>
          <a:p>
            <a:pPr marL="737043" lvl="3" indent="-280049">
              <a:buFont typeface="Arial" panose="020B0604020202020204" pitchFamily="34" charset="0"/>
              <a:buChar char="•"/>
            </a:pPr>
            <a:r>
              <a:rPr lang="en-US" sz="1567" b="1" dirty="0">
                <a:gradFill>
                  <a:gsLst>
                    <a:gs pos="100000">
                      <a:schemeClr val="tx2"/>
                    </a:gs>
                    <a:gs pos="0">
                      <a:schemeClr val="tx2"/>
                    </a:gs>
                  </a:gsLst>
                  <a:lin ang="5400000" scaled="0"/>
                </a:gradFill>
                <a:latin typeface="+mj-lt"/>
              </a:rPr>
              <a:t>SMTP Service Assigned</a:t>
            </a:r>
          </a:p>
          <a:p>
            <a:pPr marL="737043" lvl="3" indent="-280049">
              <a:buFont typeface="Arial" panose="020B0604020202020204" pitchFamily="34" charset="0"/>
              <a:buChar char="•"/>
            </a:pPr>
            <a:r>
              <a:rPr lang="en-US" sz="1567" b="1" dirty="0">
                <a:gradFill>
                  <a:gsLst>
                    <a:gs pos="100000">
                      <a:schemeClr val="tx2"/>
                    </a:gs>
                    <a:gs pos="0">
                      <a:schemeClr val="tx2"/>
                    </a:gs>
                  </a:gsLst>
                  <a:lin ang="5400000" scaled="0"/>
                </a:gradFill>
                <a:latin typeface="+mj-lt"/>
              </a:rPr>
              <a:t>Installed properly on Exchange</a:t>
            </a:r>
          </a:p>
          <a:p>
            <a:pPr marL="737043" lvl="3" indent="-280049">
              <a:buFont typeface="Arial" panose="020B0604020202020204" pitchFamily="34" charset="0"/>
              <a:buChar char="•"/>
            </a:pPr>
            <a:r>
              <a:rPr lang="en-US" sz="1567" b="1" dirty="0">
                <a:gradFill>
                  <a:gsLst>
                    <a:gs pos="100000">
                      <a:schemeClr val="tx2"/>
                    </a:gs>
                    <a:gs pos="0">
                      <a:schemeClr val="tx2"/>
                    </a:gs>
                  </a:gsLst>
                  <a:lin ang="5400000" scaled="0"/>
                </a:gradFill>
                <a:latin typeface="+mj-lt"/>
              </a:rPr>
              <a:t>Not Self Signed</a:t>
            </a:r>
          </a:p>
        </p:txBody>
      </p:sp>
      <p:sp>
        <p:nvSpPr>
          <p:cNvPr id="3" name="Title 2"/>
          <p:cNvSpPr>
            <a:spLocks noGrp="1"/>
          </p:cNvSpPr>
          <p:nvPr>
            <p:ph type="title"/>
          </p:nvPr>
        </p:nvSpPr>
        <p:spPr/>
        <p:txBody>
          <a:bodyPr/>
          <a:lstStyle/>
          <a:p>
            <a:r>
              <a:rPr lang="en-US" dirty="0"/>
              <a:t>Transport Certificate	</a:t>
            </a:r>
          </a:p>
        </p:txBody>
      </p:sp>
      <p:cxnSp>
        <p:nvCxnSpPr>
          <p:cNvPr id="6" name="Straight Arrow Connector 5"/>
          <p:cNvCxnSpPr/>
          <p:nvPr/>
        </p:nvCxnSpPr>
        <p:spPr>
          <a:xfrm flipH="1">
            <a:off x="5573236" y="2010064"/>
            <a:ext cx="1719979" cy="74680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7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6212" y="1263255"/>
            <a:ext cx="11148754" cy="1133297"/>
          </a:xfrm>
        </p:spPr>
        <p:txBody>
          <a:bodyPr/>
          <a:lstStyle/>
          <a:p>
            <a:pPr marL="0" indent="0">
              <a:buNone/>
            </a:pPr>
            <a:r>
              <a:rPr lang="en-US" dirty="0"/>
              <a:t>Certificate field is empty when running the HCW</a:t>
            </a:r>
          </a:p>
          <a:p>
            <a:pPr lvl="2"/>
            <a:endParaRPr lang="en-US" dirty="0"/>
          </a:p>
        </p:txBody>
      </p:sp>
      <p:sp>
        <p:nvSpPr>
          <p:cNvPr id="5" name="Rectangle 4"/>
          <p:cNvSpPr/>
          <p:nvPr/>
        </p:nvSpPr>
        <p:spPr bwMode="auto">
          <a:xfrm>
            <a:off x="1731" y="1460"/>
            <a:ext cx="7357758" cy="8443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9676" tIns="99676" rIns="99676" bIns="99676" numCol="1" spcCol="0" rtlCol="0" fromWordArt="0" anchor="ctr" anchorCtr="0" forceAA="0" compatLnSpc="1">
            <a:prstTxWarp prst="textNoShape">
              <a:avLst/>
            </a:prstTxWarp>
            <a:noAutofit/>
          </a:bodyPr>
          <a:lstStyle/>
          <a:p>
            <a:pPr defTabSz="996340" fontAlgn="base">
              <a:spcBef>
                <a:spcPct val="0"/>
              </a:spcBef>
              <a:spcAft>
                <a:spcPct val="0"/>
              </a:spcAft>
              <a:defRPr/>
            </a:pPr>
            <a:r>
              <a:rPr lang="en-US" sz="4087" kern="0" dirty="0">
                <a:solidFill>
                  <a:srgbClr val="505050">
                    <a:lumMod val="20000"/>
                    <a:lumOff val="80000"/>
                  </a:srgbClr>
                </a:solidFill>
                <a:latin typeface="Segoe UI Light" panose="020B0502040204020203" pitchFamily="34" charset="0"/>
              </a:rPr>
              <a:t>Certificate</a:t>
            </a:r>
            <a:r>
              <a:rPr lang="en-US" sz="4312" kern="0" dirty="0">
                <a:solidFill>
                  <a:srgbClr val="505050">
                    <a:lumMod val="20000"/>
                    <a:lumOff val="80000"/>
                  </a:srgbClr>
                </a:solidFill>
                <a:latin typeface="Segoe UI"/>
              </a:rPr>
              <a:t> </a:t>
            </a:r>
            <a:r>
              <a:rPr lang="en-US" sz="4087" kern="0" dirty="0">
                <a:solidFill>
                  <a:srgbClr val="505050">
                    <a:lumMod val="20000"/>
                    <a:lumOff val="80000"/>
                  </a:srgbClr>
                </a:solidFill>
                <a:latin typeface="Segoe UI Light" panose="020B0502040204020203" pitchFamily="34" charset="0"/>
              </a:rPr>
              <a:t>field is empty</a:t>
            </a:r>
          </a:p>
        </p:txBody>
      </p:sp>
      <p:grpSp>
        <p:nvGrpSpPr>
          <p:cNvPr id="16" name="Group 15"/>
          <p:cNvGrpSpPr/>
          <p:nvPr/>
        </p:nvGrpSpPr>
        <p:grpSpPr>
          <a:xfrm>
            <a:off x="226791" y="2159428"/>
            <a:ext cx="3083557" cy="4315813"/>
            <a:chOff x="1035554" y="2201862"/>
            <a:chExt cx="3146281" cy="4403604"/>
          </a:xfrm>
        </p:grpSpPr>
        <p:sp>
          <p:nvSpPr>
            <p:cNvPr id="4" name="Rectangle 3"/>
            <p:cNvSpPr/>
            <p:nvPr/>
          </p:nvSpPr>
          <p:spPr bwMode="auto">
            <a:xfrm>
              <a:off x="1036637" y="2988920"/>
              <a:ext cx="3124200" cy="34801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t" anchorCtr="0" compatLnSpc="1">
              <a:prstTxWarp prst="textNoShape">
                <a:avLst/>
              </a:prstTxWarp>
            </a:bodyPr>
            <a:lstStyle/>
            <a:p>
              <a:pPr defTabSz="913794" fontAlgn="base">
                <a:spcBef>
                  <a:spcPct val="0"/>
                </a:spcBef>
                <a:spcAft>
                  <a:spcPct val="0"/>
                </a:spcAft>
                <a:defRPr/>
              </a:pPr>
              <a:endParaRPr lang="en-US" sz="1961" kern="0" dirty="0">
                <a:gradFill>
                  <a:gsLst>
                    <a:gs pos="16814">
                      <a:srgbClr val="FFFFFF"/>
                    </a:gs>
                    <a:gs pos="46000">
                      <a:srgbClr val="FFFFFF"/>
                    </a:gs>
                  </a:gsLst>
                  <a:lin ang="5400000" scaled="0"/>
                </a:gradFill>
                <a:latin typeface="Segoe UI"/>
              </a:endParaRPr>
            </a:p>
          </p:txBody>
        </p:sp>
        <p:sp>
          <p:nvSpPr>
            <p:cNvPr id="8" name="Rectangle 7"/>
            <p:cNvSpPr/>
            <p:nvPr/>
          </p:nvSpPr>
          <p:spPr bwMode="auto">
            <a:xfrm>
              <a:off x="1036637" y="2201862"/>
              <a:ext cx="3124200" cy="78166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94" fontAlgn="base">
                <a:spcBef>
                  <a:spcPct val="0"/>
                </a:spcBef>
                <a:spcAft>
                  <a:spcPct val="0"/>
                </a:spcAft>
                <a:defRPr/>
              </a:pPr>
              <a:r>
                <a:rPr lang="en-US" sz="1961" kern="0" dirty="0">
                  <a:gradFill>
                    <a:gsLst>
                      <a:gs pos="16814">
                        <a:srgbClr val="FFFFFF"/>
                      </a:gs>
                      <a:gs pos="46000">
                        <a:srgbClr val="FFFFFF"/>
                      </a:gs>
                    </a:gsLst>
                    <a:lin ang="5400000" scaled="0"/>
                  </a:gradFill>
                  <a:latin typeface="Segoe UI"/>
                </a:rPr>
                <a:t>Certificate not correctly installed</a:t>
              </a:r>
            </a:p>
          </p:txBody>
        </p:sp>
        <p:sp>
          <p:nvSpPr>
            <p:cNvPr id="10" name="TextBox 9"/>
            <p:cNvSpPr txBox="1"/>
            <p:nvPr/>
          </p:nvSpPr>
          <p:spPr>
            <a:xfrm>
              <a:off x="1035554" y="2983530"/>
              <a:ext cx="3146281" cy="3621936"/>
            </a:xfrm>
            <a:prstGeom prst="rect">
              <a:avLst/>
            </a:prstGeom>
            <a:solidFill>
              <a:schemeClr val="bg1">
                <a:lumMod val="40000"/>
                <a:lumOff val="60000"/>
              </a:schemeClr>
            </a:solidFill>
          </p:spPr>
          <p:txBody>
            <a:bodyPr wrap="square" lIns="179235" tIns="143388" rIns="179235" bIns="143388" rtlCol="0">
              <a:spAutoFit/>
            </a:bodyPr>
            <a:lstStyle/>
            <a:p>
              <a:pPr marL="228707" lvl="2" indent="-228707" defTabSz="896155">
                <a:buFont typeface="Arial" panose="020B0604020202020204" pitchFamily="34" charset="0"/>
                <a:buChar char="•"/>
                <a:defRPr/>
              </a:pPr>
              <a:r>
                <a:rPr lang="en-US" sz="1766" kern="0" dirty="0">
                  <a:solidFill>
                    <a:sysClr val="windowText" lastClr="000000"/>
                  </a:solidFill>
                  <a:latin typeface="Segoe UI"/>
                </a:rPr>
                <a:t>Required on selected CAS &amp; MBX</a:t>
              </a:r>
            </a:p>
            <a:p>
              <a:pPr marL="228707" lvl="2" indent="-228707" defTabSz="896155">
                <a:buFont typeface="Arial" panose="020B0604020202020204" pitchFamily="34" charset="0"/>
                <a:buChar char="•"/>
                <a:defRPr/>
              </a:pPr>
              <a:endParaRPr lang="en-US" sz="1766" kern="0" dirty="0">
                <a:solidFill>
                  <a:sysClr val="windowText" lastClr="000000"/>
                </a:solidFill>
                <a:latin typeface="Segoe UI"/>
              </a:endParaRPr>
            </a:p>
            <a:p>
              <a:pPr marL="228707" lvl="2" indent="-228707" defTabSz="896155">
                <a:buFont typeface="Arial" panose="020B0604020202020204" pitchFamily="34" charset="0"/>
                <a:buChar char="•"/>
                <a:defRPr/>
              </a:pPr>
              <a:r>
                <a:rPr lang="en-US" sz="1766" kern="0" dirty="0">
                  <a:solidFill>
                    <a:sysClr val="windowText" lastClr="000000"/>
                  </a:solidFill>
                  <a:latin typeface="Segoe UI"/>
                </a:rPr>
                <a:t>CAS are used for Receive</a:t>
              </a:r>
              <a:br>
                <a:rPr lang="en-US" sz="1766" kern="0" dirty="0">
                  <a:solidFill>
                    <a:sysClr val="windowText" lastClr="000000"/>
                  </a:solidFill>
                  <a:latin typeface="Segoe UI"/>
                </a:rPr>
              </a:br>
              <a:r>
                <a:rPr lang="en-US" sz="1766" kern="0" dirty="0">
                  <a:solidFill>
                    <a:sysClr val="windowText" lastClr="000000"/>
                  </a:solidFill>
                  <a:latin typeface="Segoe UI"/>
                </a:rPr>
                <a:t>Connectors</a:t>
              </a:r>
            </a:p>
            <a:p>
              <a:pPr marL="228707" lvl="2" indent="-228707" defTabSz="896155">
                <a:buFont typeface="Arial" panose="020B0604020202020204" pitchFamily="34" charset="0"/>
                <a:buChar char="•"/>
                <a:defRPr/>
              </a:pPr>
              <a:endParaRPr lang="en-US" sz="1766" kern="0" dirty="0">
                <a:solidFill>
                  <a:sysClr val="windowText" lastClr="000000"/>
                </a:solidFill>
                <a:latin typeface="Segoe UI"/>
              </a:endParaRPr>
            </a:p>
            <a:p>
              <a:pPr marL="228707" lvl="2" indent="-228707" defTabSz="896155">
                <a:buFont typeface="Arial" panose="020B0604020202020204" pitchFamily="34" charset="0"/>
                <a:buChar char="•"/>
                <a:defRPr/>
              </a:pPr>
              <a:r>
                <a:rPr lang="en-US" sz="1766" kern="0" dirty="0">
                  <a:solidFill>
                    <a:sysClr val="windowText" lastClr="000000"/>
                  </a:solidFill>
                  <a:latin typeface="Segoe UI"/>
                </a:rPr>
                <a:t>MBX are used for send</a:t>
              </a:r>
              <a:br>
                <a:rPr lang="en-US" sz="1766" kern="0" dirty="0">
                  <a:solidFill>
                    <a:sysClr val="windowText" lastClr="000000"/>
                  </a:solidFill>
                  <a:latin typeface="Segoe UI"/>
                </a:rPr>
              </a:br>
              <a:r>
                <a:rPr lang="en-US" sz="1766" kern="0" dirty="0">
                  <a:solidFill>
                    <a:sysClr val="windowText" lastClr="000000"/>
                  </a:solidFill>
                  <a:latin typeface="Segoe UI"/>
                </a:rPr>
                <a:t>Connectors</a:t>
              </a:r>
            </a:p>
            <a:p>
              <a:pPr marL="228707" lvl="2" indent="-228707" defTabSz="896155">
                <a:buFont typeface="Arial" panose="020B0604020202020204" pitchFamily="34" charset="0"/>
                <a:buChar char="•"/>
                <a:defRPr/>
              </a:pPr>
              <a:endParaRPr lang="en-US" sz="1766" kern="0" dirty="0">
                <a:solidFill>
                  <a:sysClr val="windowText" lastClr="000000"/>
                </a:solidFill>
                <a:latin typeface="Segoe UI"/>
              </a:endParaRPr>
            </a:p>
            <a:p>
              <a:pPr marL="228707" lvl="2" indent="-228707" defTabSz="896155">
                <a:buFont typeface="Arial" panose="020B0604020202020204" pitchFamily="34" charset="0"/>
                <a:buChar char="•"/>
                <a:defRPr/>
              </a:pPr>
              <a:r>
                <a:rPr lang="en-US" sz="1766" kern="0" dirty="0">
                  <a:solidFill>
                    <a:sysClr val="windowText" lastClr="000000"/>
                  </a:solidFill>
                  <a:latin typeface="Segoe UI"/>
                </a:rPr>
                <a:t>Both need same cert installed, else HCW won’t show.</a:t>
              </a:r>
              <a:endParaRPr lang="en-US" sz="2353" kern="0" dirty="0">
                <a:gradFill>
                  <a:gsLst>
                    <a:gs pos="2917">
                      <a:srgbClr val="FFFFFF"/>
                    </a:gs>
                    <a:gs pos="30000">
                      <a:srgbClr val="FFFFFF"/>
                    </a:gs>
                  </a:gsLst>
                  <a:lin ang="5400000" scaled="0"/>
                </a:gradFill>
                <a:latin typeface="Segoe UI"/>
              </a:endParaRPr>
            </a:p>
          </p:txBody>
        </p:sp>
      </p:grpSp>
      <p:grpSp>
        <p:nvGrpSpPr>
          <p:cNvPr id="17" name="Group 16"/>
          <p:cNvGrpSpPr/>
          <p:nvPr/>
        </p:nvGrpSpPr>
        <p:grpSpPr>
          <a:xfrm>
            <a:off x="3561731" y="2186086"/>
            <a:ext cx="3061916" cy="3288451"/>
            <a:chOff x="4694237" y="2201862"/>
            <a:chExt cx="3124200" cy="4862434"/>
          </a:xfrm>
        </p:grpSpPr>
        <p:sp>
          <p:nvSpPr>
            <p:cNvPr id="6" name="Rectangle 5"/>
            <p:cNvSpPr/>
            <p:nvPr/>
          </p:nvSpPr>
          <p:spPr bwMode="auto">
            <a:xfrm>
              <a:off x="4694237" y="2223373"/>
              <a:ext cx="3124200" cy="424568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94" fontAlgn="base">
                <a:spcBef>
                  <a:spcPct val="0"/>
                </a:spcBef>
                <a:spcAft>
                  <a:spcPct val="0"/>
                </a:spcAft>
                <a:defRPr/>
              </a:pPr>
              <a:endParaRPr lang="en-US" sz="1961" kern="0" dirty="0">
                <a:gradFill>
                  <a:gsLst>
                    <a:gs pos="16814">
                      <a:srgbClr val="FFFFFF"/>
                    </a:gs>
                    <a:gs pos="46000">
                      <a:srgbClr val="FFFFFF"/>
                    </a:gs>
                  </a:gsLst>
                  <a:lin ang="5400000" scaled="0"/>
                </a:gradFill>
                <a:latin typeface="Segoe UI"/>
              </a:endParaRPr>
            </a:p>
          </p:txBody>
        </p:sp>
        <p:sp>
          <p:nvSpPr>
            <p:cNvPr id="11" name="TextBox 10"/>
            <p:cNvSpPr txBox="1"/>
            <p:nvPr/>
          </p:nvSpPr>
          <p:spPr>
            <a:xfrm>
              <a:off x="4694237" y="2940553"/>
              <a:ext cx="3124199" cy="4123743"/>
            </a:xfrm>
            <a:prstGeom prst="rect">
              <a:avLst/>
            </a:prstGeom>
            <a:solidFill>
              <a:schemeClr val="bg1">
                <a:lumMod val="40000"/>
                <a:lumOff val="60000"/>
              </a:schemeClr>
            </a:solidFill>
          </p:spPr>
          <p:txBody>
            <a:bodyPr wrap="square" lIns="179235" tIns="143388" rIns="179235" bIns="143388" rtlCol="0">
              <a:spAutoFit/>
            </a:bodyPr>
            <a:lstStyle/>
            <a:p>
              <a:pPr marL="228707" lvl="2" indent="-228707" defTabSz="896155">
                <a:buFont typeface="Arial" panose="020B0604020202020204" pitchFamily="34" charset="0"/>
                <a:buChar char="•"/>
                <a:defRPr/>
              </a:pPr>
              <a:r>
                <a:rPr lang="en-US" sz="1766" kern="0" dirty="0">
                  <a:solidFill>
                    <a:sysClr val="windowText" lastClr="000000"/>
                  </a:solidFill>
                  <a:latin typeface="Segoe UI"/>
                </a:rPr>
                <a:t>Third Party</a:t>
              </a:r>
              <a:br>
                <a:rPr lang="en-US" sz="1766" kern="0" dirty="0">
                  <a:solidFill>
                    <a:sysClr val="windowText" lastClr="000000"/>
                  </a:solidFill>
                  <a:latin typeface="Segoe UI"/>
                </a:rPr>
              </a:br>
              <a:endParaRPr lang="en-US" sz="1766" kern="0" dirty="0">
                <a:solidFill>
                  <a:sysClr val="windowText" lastClr="000000"/>
                </a:solidFill>
                <a:latin typeface="Segoe UI"/>
              </a:endParaRPr>
            </a:p>
            <a:p>
              <a:pPr marL="228707" lvl="2" indent="-228707" defTabSz="896155">
                <a:buFont typeface="Arial" panose="020B0604020202020204" pitchFamily="34" charset="0"/>
                <a:buChar char="•"/>
                <a:defRPr/>
              </a:pPr>
              <a:r>
                <a:rPr lang="en-US" sz="1766" kern="0" dirty="0">
                  <a:solidFill>
                    <a:sysClr val="windowText" lastClr="000000"/>
                  </a:solidFill>
                  <a:latin typeface="Segoe UI"/>
                </a:rPr>
                <a:t>Proper SAN </a:t>
              </a:r>
              <a:br>
                <a:rPr lang="en-US" sz="1766" kern="0" dirty="0">
                  <a:solidFill>
                    <a:sysClr val="windowText" lastClr="000000"/>
                  </a:solidFill>
                  <a:latin typeface="Segoe UI"/>
                </a:rPr>
              </a:br>
              <a:endParaRPr lang="en-US" sz="1766" kern="0" dirty="0">
                <a:solidFill>
                  <a:sysClr val="windowText" lastClr="000000"/>
                </a:solidFill>
                <a:latin typeface="Segoe UI"/>
              </a:endParaRPr>
            </a:p>
            <a:p>
              <a:pPr marL="228707" lvl="2" indent="-228707" defTabSz="896155">
                <a:buFont typeface="Arial" panose="020B0604020202020204" pitchFamily="34" charset="0"/>
                <a:buChar char="•"/>
                <a:defRPr/>
              </a:pPr>
              <a:r>
                <a:rPr lang="en-US" sz="1766" kern="0" dirty="0">
                  <a:solidFill>
                    <a:sysClr val="windowText" lastClr="000000"/>
                  </a:solidFill>
                  <a:latin typeface="Segoe UI"/>
                </a:rPr>
                <a:t>Assigned to SMTP Service</a:t>
              </a:r>
              <a:br>
                <a:rPr lang="en-US" sz="1766" kern="0" dirty="0">
                  <a:solidFill>
                    <a:sysClr val="windowText" lastClr="000000"/>
                  </a:solidFill>
                  <a:latin typeface="Segoe UI"/>
                </a:rPr>
              </a:br>
              <a:endParaRPr lang="en-US" sz="1766" kern="0" dirty="0">
                <a:solidFill>
                  <a:sysClr val="windowText" lastClr="000000"/>
                </a:solidFill>
                <a:latin typeface="Segoe UI"/>
              </a:endParaRPr>
            </a:p>
            <a:p>
              <a:pPr marL="228707" lvl="2" indent="-228707" defTabSz="896155">
                <a:buFont typeface="Arial" panose="020B0604020202020204" pitchFamily="34" charset="0"/>
                <a:buChar char="•"/>
                <a:defRPr/>
              </a:pPr>
              <a:r>
                <a:rPr lang="en-US" sz="1766" kern="0" dirty="0">
                  <a:solidFill>
                    <a:sysClr val="windowText" lastClr="000000"/>
                  </a:solidFill>
                  <a:latin typeface="Segoe UI"/>
                </a:rPr>
                <a:t>Private Key </a:t>
              </a:r>
              <a:endParaRPr lang="en-US" sz="1961" kern="0" dirty="0">
                <a:gradFill>
                  <a:gsLst>
                    <a:gs pos="16814">
                      <a:srgbClr val="FFFFFF"/>
                    </a:gs>
                    <a:gs pos="46000">
                      <a:srgbClr val="FFFFFF"/>
                    </a:gs>
                  </a:gsLst>
                  <a:lin ang="5400000" scaled="0"/>
                </a:gradFill>
                <a:latin typeface="Segoe UI"/>
              </a:endParaRPr>
            </a:p>
            <a:p>
              <a:pPr defTabSz="896155">
                <a:lnSpc>
                  <a:spcPct val="90000"/>
                </a:lnSpc>
                <a:spcAft>
                  <a:spcPts val="588"/>
                </a:spcAft>
                <a:defRPr/>
              </a:pPr>
              <a:endParaRPr lang="en-US" sz="2353" kern="0" dirty="0" err="1">
                <a:gradFill>
                  <a:gsLst>
                    <a:gs pos="2917">
                      <a:srgbClr val="FFFFFF"/>
                    </a:gs>
                    <a:gs pos="30000">
                      <a:srgbClr val="FFFFFF"/>
                    </a:gs>
                  </a:gsLst>
                  <a:lin ang="5400000" scaled="0"/>
                </a:gradFill>
                <a:latin typeface="Segoe UI"/>
              </a:endParaRPr>
            </a:p>
          </p:txBody>
        </p:sp>
        <p:sp>
          <p:nvSpPr>
            <p:cNvPr id="13" name="Rectangle 12"/>
            <p:cNvSpPr/>
            <p:nvPr/>
          </p:nvSpPr>
          <p:spPr bwMode="auto">
            <a:xfrm>
              <a:off x="4694237" y="2201862"/>
              <a:ext cx="3124200" cy="78166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94" fontAlgn="base">
                <a:spcBef>
                  <a:spcPct val="0"/>
                </a:spcBef>
                <a:spcAft>
                  <a:spcPct val="0"/>
                </a:spcAft>
                <a:defRPr/>
              </a:pPr>
              <a:r>
                <a:rPr lang="en-US" sz="1961" kern="0" dirty="0">
                  <a:gradFill>
                    <a:gsLst>
                      <a:gs pos="16814">
                        <a:srgbClr val="FFFFFF"/>
                      </a:gs>
                      <a:gs pos="46000">
                        <a:srgbClr val="FFFFFF"/>
                      </a:gs>
                    </a:gsLst>
                    <a:lin ang="5400000" scaled="0"/>
                  </a:gradFill>
                  <a:latin typeface="Segoe UI"/>
                </a:rPr>
                <a:t>Certificate requirements not met</a:t>
              </a:r>
            </a:p>
          </p:txBody>
        </p:sp>
      </p:grpSp>
      <p:grpSp>
        <p:nvGrpSpPr>
          <p:cNvPr id="18" name="Group 17"/>
          <p:cNvGrpSpPr/>
          <p:nvPr/>
        </p:nvGrpSpPr>
        <p:grpSpPr>
          <a:xfrm>
            <a:off x="3518449" y="5296023"/>
            <a:ext cx="3105197" cy="1392279"/>
            <a:chOff x="8329756" y="2201862"/>
            <a:chExt cx="3168361" cy="4283646"/>
          </a:xfrm>
        </p:grpSpPr>
        <p:sp>
          <p:nvSpPr>
            <p:cNvPr id="7" name="Rectangle 6"/>
            <p:cNvSpPr/>
            <p:nvPr/>
          </p:nvSpPr>
          <p:spPr bwMode="auto">
            <a:xfrm>
              <a:off x="8351837" y="2239819"/>
              <a:ext cx="3124200" cy="4245689"/>
            </a:xfrm>
            <a:prstGeom prst="rect">
              <a:avLst/>
            </a:prstGeom>
            <a:solidFill>
              <a:schemeClr val="bg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94" fontAlgn="base">
                <a:spcBef>
                  <a:spcPct val="0"/>
                </a:spcBef>
                <a:spcAft>
                  <a:spcPct val="0"/>
                </a:spcAft>
                <a:defRPr/>
              </a:pPr>
              <a:endParaRPr lang="en-US" sz="1961" kern="0" dirty="0">
                <a:gradFill>
                  <a:gsLst>
                    <a:gs pos="16814">
                      <a:srgbClr val="FFFFFF"/>
                    </a:gs>
                    <a:gs pos="46000">
                      <a:srgbClr val="FFFFFF"/>
                    </a:gs>
                  </a:gsLst>
                  <a:lin ang="5400000" scaled="0"/>
                </a:gradFill>
                <a:latin typeface="Segoe UI"/>
              </a:endParaRPr>
            </a:p>
          </p:txBody>
        </p:sp>
        <p:sp>
          <p:nvSpPr>
            <p:cNvPr id="12" name="TextBox 11"/>
            <p:cNvSpPr txBox="1"/>
            <p:nvPr/>
          </p:nvSpPr>
          <p:spPr>
            <a:xfrm>
              <a:off x="8329756" y="3000437"/>
              <a:ext cx="3168361" cy="2562704"/>
            </a:xfrm>
            <a:prstGeom prst="rect">
              <a:avLst/>
            </a:prstGeom>
            <a:noFill/>
          </p:spPr>
          <p:txBody>
            <a:bodyPr wrap="square" lIns="179235" tIns="143388" rIns="179235" bIns="143388" rtlCol="0">
              <a:spAutoFit/>
            </a:bodyPr>
            <a:lstStyle/>
            <a:p>
              <a:pPr marL="228707" lvl="2" indent="-228707" defTabSz="896155">
                <a:buFont typeface="Arial" panose="020B0604020202020204" pitchFamily="34" charset="0"/>
                <a:buChar char="•"/>
                <a:defRPr/>
              </a:pPr>
              <a:r>
                <a:rPr lang="en-US" sz="1766" kern="0" dirty="0">
                  <a:solidFill>
                    <a:sysClr val="windowText" lastClr="000000"/>
                  </a:solidFill>
                  <a:latin typeface="Segoe UI"/>
                </a:rPr>
                <a:t>Need access to CRL </a:t>
              </a:r>
              <a:r>
                <a:rPr lang="en-US" sz="1766" kern="0" dirty="0" err="1">
                  <a:solidFill>
                    <a:sysClr val="windowText" lastClr="000000"/>
                  </a:solidFill>
                  <a:latin typeface="Segoe UI"/>
                </a:rPr>
                <a:t>url</a:t>
              </a:r>
              <a:r>
                <a:rPr lang="en-US" sz="1766" kern="0" dirty="0">
                  <a:solidFill>
                    <a:sysClr val="windowText" lastClr="000000"/>
                  </a:solidFill>
                  <a:latin typeface="Segoe UI"/>
                </a:rPr>
                <a:t> over 80 from all servers</a:t>
              </a:r>
            </a:p>
          </p:txBody>
        </p:sp>
        <p:sp>
          <p:nvSpPr>
            <p:cNvPr id="14" name="Rectangle 13"/>
            <p:cNvSpPr/>
            <p:nvPr/>
          </p:nvSpPr>
          <p:spPr bwMode="auto">
            <a:xfrm>
              <a:off x="8351837" y="2201862"/>
              <a:ext cx="3124200" cy="78166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94" fontAlgn="base">
                <a:spcBef>
                  <a:spcPct val="0"/>
                </a:spcBef>
                <a:spcAft>
                  <a:spcPct val="0"/>
                </a:spcAft>
                <a:defRPr/>
              </a:pPr>
              <a:r>
                <a:rPr lang="en-US" sz="1961" kern="0" dirty="0">
                  <a:gradFill>
                    <a:gsLst>
                      <a:gs pos="16814">
                        <a:srgbClr val="FFFFFF"/>
                      </a:gs>
                      <a:gs pos="46000">
                        <a:srgbClr val="FFFFFF"/>
                      </a:gs>
                    </a:gsLst>
                    <a:lin ang="5400000" scaled="0"/>
                  </a:gradFill>
                  <a:latin typeface="Segoe UI"/>
                </a:rPr>
                <a:t>CRL Blocked</a:t>
              </a:r>
            </a:p>
          </p:txBody>
        </p:sp>
      </p:grpSp>
      <p:pic>
        <p:nvPicPr>
          <p:cNvPr id="4098" name="Picture 2" descr="image006"/>
          <p:cNvPicPr>
            <a:picLocks noChangeAspect="1" noChangeArrowheads="1"/>
          </p:cNvPicPr>
          <p:nvPr/>
        </p:nvPicPr>
        <p:blipFill rotWithShape="1">
          <a:blip r:embed="rId2">
            <a:extLst>
              <a:ext uri="{28A0092B-C50C-407E-A947-70E740481C1C}">
                <a14:useLocalDpi xmlns:a14="http://schemas.microsoft.com/office/drawing/2010/main" val="0"/>
              </a:ext>
            </a:extLst>
          </a:blip>
          <a:srcRect l="1896" t="968" b="3190"/>
          <a:stretch/>
        </p:blipFill>
        <p:spPr bwMode="auto">
          <a:xfrm>
            <a:off x="6917723" y="2457874"/>
            <a:ext cx="5242830" cy="388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25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18676" y="123754"/>
            <a:ext cx="11655840" cy="899537"/>
          </a:xfrm>
        </p:spPr>
        <p:txBody>
          <a:bodyPr/>
          <a:lstStyle/>
          <a:p>
            <a:r>
              <a:rPr lang="en-US" dirty="0"/>
              <a:t>Missing External URL?</a:t>
            </a:r>
          </a:p>
        </p:txBody>
      </p:sp>
      <p:pic>
        <p:nvPicPr>
          <p:cNvPr id="6" name="Picture 5"/>
          <p:cNvPicPr>
            <a:picLocks noChangeAspect="1"/>
          </p:cNvPicPr>
          <p:nvPr/>
        </p:nvPicPr>
        <p:blipFill>
          <a:blip r:embed="rId3"/>
          <a:stretch>
            <a:fillRect/>
          </a:stretch>
        </p:blipFill>
        <p:spPr>
          <a:xfrm>
            <a:off x="2809109" y="1040409"/>
            <a:ext cx="5964730" cy="5492572"/>
          </a:xfrm>
          <a:prstGeom prst="rect">
            <a:avLst/>
          </a:prstGeom>
        </p:spPr>
      </p:pic>
    </p:spTree>
    <p:extLst>
      <p:ext uri="{BB962C8B-B14F-4D97-AF65-F5344CB8AC3E}">
        <p14:creationId xmlns:p14="http://schemas.microsoft.com/office/powerpoint/2010/main" val="1145822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587017" y="4551097"/>
            <a:ext cx="1718034" cy="15619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Microsoft Federation Gateway</a:t>
            </a:r>
          </a:p>
        </p:txBody>
      </p:sp>
      <p:sp>
        <p:nvSpPr>
          <p:cNvPr id="4" name="Title 3"/>
          <p:cNvSpPr>
            <a:spLocks noGrp="1"/>
          </p:cNvSpPr>
          <p:nvPr>
            <p:ph type="title"/>
          </p:nvPr>
        </p:nvSpPr>
        <p:spPr>
          <a:xfrm>
            <a:off x="179006" y="154058"/>
            <a:ext cx="11151917" cy="747897"/>
          </a:xfrm>
        </p:spPr>
        <p:txBody>
          <a:bodyPr/>
          <a:lstStyle/>
          <a:p>
            <a:r>
              <a:rPr lang="en-US" b="1" dirty="0" err="1">
                <a:solidFill>
                  <a:schemeClr val="tx2"/>
                </a:solidFill>
              </a:rPr>
              <a:t>DAuth</a:t>
            </a:r>
            <a:r>
              <a:rPr lang="en-US" b="1" dirty="0">
                <a:solidFill>
                  <a:schemeClr val="tx2"/>
                </a:solidFill>
              </a:rPr>
              <a:t> vs </a:t>
            </a:r>
            <a:r>
              <a:rPr lang="en-US" b="1" dirty="0" err="1">
                <a:solidFill>
                  <a:schemeClr val="tx2"/>
                </a:solidFill>
              </a:rPr>
              <a:t>OAuth</a:t>
            </a:r>
            <a:r>
              <a:rPr lang="en-US" b="1" dirty="0">
                <a:solidFill>
                  <a:schemeClr val="tx2"/>
                </a:solidFill>
              </a:rPr>
              <a:t> </a:t>
            </a:r>
          </a:p>
        </p:txBody>
      </p:sp>
      <p:sp>
        <p:nvSpPr>
          <p:cNvPr id="5" name="Content Placeholder 4"/>
          <p:cNvSpPr>
            <a:spLocks noGrp="1"/>
          </p:cNvSpPr>
          <p:nvPr>
            <p:ph type="body" sz="quarter" idx="4294967295"/>
          </p:nvPr>
        </p:nvSpPr>
        <p:spPr>
          <a:xfrm>
            <a:off x="325887" y="1339928"/>
            <a:ext cx="4866408" cy="3083119"/>
          </a:xfrm>
        </p:spPr>
        <p:txBody>
          <a:bodyPr>
            <a:normAutofit/>
          </a:bodyPr>
          <a:lstStyle/>
          <a:p>
            <a:pPr marL="0" indent="0">
              <a:spcAft>
                <a:spcPts val="588"/>
              </a:spcAft>
              <a:buNone/>
            </a:pPr>
            <a:r>
              <a:rPr lang="en-US" sz="2744" b="1" dirty="0" err="1">
                <a:solidFill>
                  <a:schemeClr val="tx1"/>
                </a:solidFill>
              </a:rPr>
              <a:t>DAuth</a:t>
            </a:r>
            <a:endParaRPr lang="en-US" sz="2744" b="1" dirty="0">
              <a:solidFill>
                <a:schemeClr val="tx1"/>
              </a:solidFill>
            </a:endParaRPr>
          </a:p>
          <a:p>
            <a:pPr marL="158672" indent="0">
              <a:spcAft>
                <a:spcPts val="588"/>
              </a:spcAft>
              <a:buNone/>
            </a:pPr>
            <a:r>
              <a:rPr lang="en-US" sz="1960" dirty="0">
                <a:solidFill>
                  <a:schemeClr val="tx1"/>
                </a:solidFill>
              </a:rPr>
              <a:t>Uses </a:t>
            </a:r>
            <a:r>
              <a:rPr lang="en-US" sz="1960" b="1" dirty="0">
                <a:solidFill>
                  <a:schemeClr val="tx1"/>
                </a:solidFill>
              </a:rPr>
              <a:t>Microsoft Federation Gateway </a:t>
            </a:r>
            <a:r>
              <a:rPr lang="en-US" sz="1960" dirty="0">
                <a:solidFill>
                  <a:schemeClr val="tx1"/>
                </a:solidFill>
              </a:rPr>
              <a:t>for Token generation </a:t>
            </a:r>
          </a:p>
          <a:p>
            <a:pPr marL="158672" indent="0">
              <a:spcAft>
                <a:spcPts val="588"/>
              </a:spcAft>
              <a:buNone/>
            </a:pPr>
            <a:r>
              <a:rPr lang="en-US" sz="1960" b="1" dirty="0">
                <a:solidFill>
                  <a:schemeClr val="tx1"/>
                </a:solidFill>
              </a:rPr>
              <a:t>Organization Relationships </a:t>
            </a:r>
          </a:p>
          <a:p>
            <a:pPr marL="494817">
              <a:spcAft>
                <a:spcPts val="588"/>
              </a:spcAft>
            </a:pPr>
            <a:r>
              <a:rPr lang="en-US" sz="1960" dirty="0">
                <a:solidFill>
                  <a:schemeClr val="tx1"/>
                </a:solidFill>
              </a:rPr>
              <a:t>Controls what companies you share information with</a:t>
            </a:r>
          </a:p>
          <a:p>
            <a:pPr marL="494817">
              <a:spcAft>
                <a:spcPts val="588"/>
              </a:spcAft>
            </a:pPr>
            <a:r>
              <a:rPr lang="en-US" sz="1960" dirty="0">
                <a:solidFill>
                  <a:schemeClr val="tx1"/>
                </a:solidFill>
              </a:rPr>
              <a:t>Allows for granular control of what features are available (free busy, </a:t>
            </a:r>
            <a:r>
              <a:rPr lang="en-US" sz="1960" dirty="0" err="1">
                <a:solidFill>
                  <a:schemeClr val="tx1"/>
                </a:solidFill>
              </a:rPr>
              <a:t>mailtips</a:t>
            </a:r>
            <a:r>
              <a:rPr lang="en-US" sz="1960" dirty="0">
                <a:solidFill>
                  <a:schemeClr val="tx1"/>
                </a:solidFill>
              </a:rPr>
              <a:t>)</a:t>
            </a:r>
          </a:p>
        </p:txBody>
      </p:sp>
      <p:sp>
        <p:nvSpPr>
          <p:cNvPr id="6" name="Content Placeholder 5"/>
          <p:cNvSpPr>
            <a:spLocks noGrp="1"/>
          </p:cNvSpPr>
          <p:nvPr>
            <p:ph type="body" sz="quarter" idx="4294967295"/>
          </p:nvPr>
        </p:nvSpPr>
        <p:spPr>
          <a:xfrm>
            <a:off x="5946596" y="1340098"/>
            <a:ext cx="5550620" cy="3083120"/>
          </a:xfrm>
        </p:spPr>
        <p:txBody>
          <a:bodyPr>
            <a:noAutofit/>
          </a:bodyPr>
          <a:lstStyle/>
          <a:p>
            <a:pPr marL="0" indent="0">
              <a:spcAft>
                <a:spcPts val="588"/>
              </a:spcAft>
              <a:buNone/>
            </a:pPr>
            <a:r>
              <a:rPr lang="en-US" sz="2744" b="1" dirty="0" err="1">
                <a:solidFill>
                  <a:schemeClr val="tx1"/>
                </a:solidFill>
              </a:rPr>
              <a:t>OAuth</a:t>
            </a:r>
            <a:endParaRPr lang="en-US" sz="2744" b="1" dirty="0">
              <a:solidFill>
                <a:schemeClr val="tx1"/>
              </a:solidFill>
            </a:endParaRPr>
          </a:p>
          <a:p>
            <a:pPr marL="158672" indent="0">
              <a:spcAft>
                <a:spcPts val="588"/>
              </a:spcAft>
              <a:buNone/>
            </a:pPr>
            <a:r>
              <a:rPr lang="en-US" sz="1960" dirty="0">
                <a:solidFill>
                  <a:schemeClr val="tx1"/>
                </a:solidFill>
              </a:rPr>
              <a:t>Uses </a:t>
            </a:r>
            <a:r>
              <a:rPr lang="en-US" sz="1960" b="1" dirty="0" err="1">
                <a:solidFill>
                  <a:schemeClr val="tx1"/>
                </a:solidFill>
              </a:rPr>
              <a:t>Auth</a:t>
            </a:r>
            <a:r>
              <a:rPr lang="en-US" sz="1960" b="1" dirty="0">
                <a:solidFill>
                  <a:schemeClr val="tx1"/>
                </a:solidFill>
              </a:rPr>
              <a:t> Server </a:t>
            </a:r>
            <a:r>
              <a:rPr lang="en-US" sz="1960" dirty="0">
                <a:solidFill>
                  <a:schemeClr val="tx1"/>
                </a:solidFill>
              </a:rPr>
              <a:t>in Azure AD (better resiliency and faster in forest communications)</a:t>
            </a:r>
          </a:p>
          <a:p>
            <a:pPr marL="158672" indent="0">
              <a:spcAft>
                <a:spcPts val="588"/>
              </a:spcAft>
              <a:buNone/>
            </a:pPr>
            <a:r>
              <a:rPr lang="en-US" sz="1960" b="1" dirty="0" err="1">
                <a:solidFill>
                  <a:schemeClr val="tx1"/>
                </a:solidFill>
              </a:rPr>
              <a:t>IntraOrgConnectors</a:t>
            </a:r>
            <a:r>
              <a:rPr lang="en-US" sz="1960" dirty="0">
                <a:solidFill>
                  <a:schemeClr val="tx1"/>
                </a:solidFill>
              </a:rPr>
              <a:t> /</a:t>
            </a:r>
            <a:r>
              <a:rPr lang="en-US" sz="1960" b="1" dirty="0">
                <a:solidFill>
                  <a:schemeClr val="tx1"/>
                </a:solidFill>
              </a:rPr>
              <a:t>Configuration</a:t>
            </a:r>
          </a:p>
          <a:p>
            <a:pPr marL="494817">
              <a:spcAft>
                <a:spcPts val="588"/>
              </a:spcAft>
            </a:pPr>
            <a:r>
              <a:rPr lang="en-US" sz="1960" dirty="0">
                <a:solidFill>
                  <a:schemeClr val="tx1"/>
                </a:solidFill>
              </a:rPr>
              <a:t>Controls what companies you can share information with</a:t>
            </a:r>
          </a:p>
          <a:p>
            <a:pPr marL="494817">
              <a:spcAft>
                <a:spcPts val="588"/>
              </a:spcAft>
            </a:pPr>
            <a:r>
              <a:rPr lang="en-US" sz="1960" dirty="0">
                <a:solidFill>
                  <a:schemeClr val="tx1"/>
                </a:solidFill>
              </a:rPr>
              <a:t>No granular control of feature-set (all or nothing)</a:t>
            </a:r>
          </a:p>
        </p:txBody>
      </p:sp>
      <p:sp>
        <p:nvSpPr>
          <p:cNvPr id="17" name="Rectangle 16"/>
          <p:cNvSpPr/>
          <p:nvPr/>
        </p:nvSpPr>
        <p:spPr>
          <a:xfrm>
            <a:off x="2585003" y="4551097"/>
            <a:ext cx="2123171" cy="1561969"/>
          </a:xfrm>
          <a:prstGeom prst="rect">
            <a:avLst/>
          </a:prstGeom>
          <a:solidFill>
            <a:schemeClr val="tx1">
              <a:lumMod val="95000"/>
            </a:schemeClr>
          </a:solidFill>
          <a:ln w="25400" cap="flat">
            <a:noFill/>
            <a:prstDash val="sysDot"/>
            <a:bevel/>
          </a:ln>
        </p:spPr>
        <p:style>
          <a:lnRef idx="2">
            <a:schemeClr val="accent1">
              <a:shade val="50000"/>
            </a:schemeClr>
          </a:lnRef>
          <a:fillRef idx="1">
            <a:schemeClr val="accent1"/>
          </a:fillRef>
          <a:effectRef idx="0">
            <a:schemeClr val="accent1"/>
          </a:effectRef>
          <a:fontRef idx="minor">
            <a:schemeClr val="lt1"/>
          </a:fontRef>
        </p:style>
        <p:txBody>
          <a:bodyPr bIns="457135" rtlCol="0" anchor="t"/>
          <a:lstStyle/>
          <a:p>
            <a:pPr algn="ctr" defTabSz="914188"/>
            <a:endParaRPr lang="en-US" sz="2196" dirty="0">
              <a:solidFill>
                <a:schemeClr val="bg1"/>
              </a:solidFill>
              <a:latin typeface="Segoe UI Light"/>
            </a:endParaRPr>
          </a:p>
          <a:p>
            <a:pPr algn="ctr" defTabSz="914188"/>
            <a:r>
              <a:rPr lang="en-US" sz="2196" dirty="0">
                <a:solidFill>
                  <a:schemeClr val="bg1"/>
                </a:solidFill>
                <a:latin typeface="Segoe UI Light"/>
              </a:rPr>
              <a:t>Organization</a:t>
            </a:r>
          </a:p>
          <a:p>
            <a:pPr algn="ctr" defTabSz="914188"/>
            <a:r>
              <a:rPr lang="en-US" sz="2196" dirty="0">
                <a:solidFill>
                  <a:schemeClr val="bg1"/>
                </a:solidFill>
                <a:latin typeface="Segoe UI Light"/>
              </a:rPr>
              <a:t>Relationships</a:t>
            </a:r>
            <a:r>
              <a:rPr lang="en-US" sz="2800" dirty="0">
                <a:solidFill>
                  <a:schemeClr val="bg1"/>
                </a:solidFill>
                <a:latin typeface="Segoe UI Light"/>
              </a:rPr>
              <a:t> </a:t>
            </a:r>
          </a:p>
        </p:txBody>
      </p:sp>
      <p:sp>
        <p:nvSpPr>
          <p:cNvPr id="20" name="Rectangle 19"/>
          <p:cNvSpPr/>
          <p:nvPr/>
        </p:nvSpPr>
        <p:spPr bwMode="auto">
          <a:xfrm>
            <a:off x="6170702" y="4551096"/>
            <a:ext cx="1900870" cy="15619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200">
                <a:gradFill>
                  <a:gsLst>
                    <a:gs pos="0">
                      <a:srgbClr val="FFFFFF"/>
                    </a:gs>
                    <a:gs pos="100000">
                      <a:srgbClr val="FFFFFF"/>
                    </a:gs>
                  </a:gsLst>
                  <a:lin ang="5400000" scaled="0"/>
                </a:gradFill>
                <a:ea typeface="Segoe UI" pitchFamily="34" charset="0"/>
                <a:cs typeface="Segoe UI" pitchFamily="34" charset="0"/>
              </a:rPr>
              <a:t>AuthServer</a:t>
            </a: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a:xfrm>
            <a:off x="8387561" y="4551097"/>
            <a:ext cx="1734127" cy="1561969"/>
          </a:xfrm>
          <a:prstGeom prst="rect">
            <a:avLst/>
          </a:prstGeom>
          <a:solidFill>
            <a:schemeClr val="tx1">
              <a:lumMod val="95000"/>
            </a:schemeClr>
          </a:solidFill>
          <a:ln w="25400" cap="flat">
            <a:noFill/>
            <a:prstDash val="sysDot"/>
            <a:bevel/>
          </a:ln>
        </p:spPr>
        <p:style>
          <a:lnRef idx="2">
            <a:schemeClr val="accent1">
              <a:shade val="50000"/>
            </a:schemeClr>
          </a:lnRef>
          <a:fillRef idx="1">
            <a:schemeClr val="accent1"/>
          </a:fillRef>
          <a:effectRef idx="0">
            <a:schemeClr val="accent1"/>
          </a:effectRef>
          <a:fontRef idx="minor">
            <a:schemeClr val="lt1"/>
          </a:fontRef>
        </p:style>
        <p:txBody>
          <a:bodyPr bIns="457135" rtlCol="0" anchor="t"/>
          <a:lstStyle/>
          <a:p>
            <a:pPr algn="ctr" defTabSz="913924" fontAlgn="base">
              <a:spcBef>
                <a:spcPct val="0"/>
              </a:spcBef>
              <a:spcAft>
                <a:spcPct val="0"/>
              </a:spcAft>
            </a:pPr>
            <a:endParaRPr lang="en-US" sz="2196" dirty="0">
              <a:solidFill>
                <a:schemeClr val="bg1"/>
              </a:solidFill>
              <a:ea typeface="Segoe UI" pitchFamily="34" charset="0"/>
              <a:cs typeface="Segoe UI" pitchFamily="34" charset="0"/>
            </a:endParaRPr>
          </a:p>
          <a:p>
            <a:pPr algn="ctr" defTabSz="913924" fontAlgn="base">
              <a:spcBef>
                <a:spcPct val="0"/>
              </a:spcBef>
              <a:spcAft>
                <a:spcPct val="0"/>
              </a:spcAft>
            </a:pPr>
            <a:r>
              <a:rPr lang="en-US" sz="2196" dirty="0">
                <a:solidFill>
                  <a:schemeClr val="bg1"/>
                </a:solidFill>
                <a:ea typeface="Segoe UI" pitchFamily="34" charset="0"/>
                <a:cs typeface="Segoe UI" pitchFamily="34" charset="0"/>
              </a:rPr>
              <a:t>Intraorg</a:t>
            </a:r>
          </a:p>
          <a:p>
            <a:pPr algn="ctr" defTabSz="913924" fontAlgn="base">
              <a:spcBef>
                <a:spcPct val="0"/>
              </a:spcBef>
              <a:spcAft>
                <a:spcPct val="0"/>
              </a:spcAft>
            </a:pPr>
            <a:r>
              <a:rPr lang="en-US" sz="2196" dirty="0">
                <a:solidFill>
                  <a:schemeClr val="bg1"/>
                </a:solidFill>
                <a:ea typeface="Segoe UI" pitchFamily="34" charset="0"/>
                <a:cs typeface="Segoe UI" pitchFamily="34" charset="0"/>
              </a:rPr>
              <a:t>Connectors</a:t>
            </a:r>
          </a:p>
        </p:txBody>
      </p:sp>
      <p:sp>
        <p:nvSpPr>
          <p:cNvPr id="7" name="Rectangle 1"/>
          <p:cNvSpPr>
            <a:spLocks noChangeArrowheads="1"/>
          </p:cNvSpPr>
          <p:nvPr/>
        </p:nvSpPr>
        <p:spPr bwMode="auto">
          <a:xfrm>
            <a:off x="1" y="-135318"/>
            <a:ext cx="65" cy="27161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sz="1765"/>
          </a:p>
        </p:txBody>
      </p:sp>
    </p:spTree>
    <p:extLst>
      <p:ext uri="{BB962C8B-B14F-4D97-AF65-F5344CB8AC3E}">
        <p14:creationId xmlns:p14="http://schemas.microsoft.com/office/powerpoint/2010/main" val="2449798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0"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38223" y="190951"/>
            <a:ext cx="10515600" cy="898497"/>
          </a:xfrm>
        </p:spPr>
        <p:txBody>
          <a:bodyPr/>
          <a:lstStyle/>
          <a:p>
            <a:r>
              <a:rPr lang="en-US" dirty="0"/>
              <a:t>Troubleshooting mailbox moves</a:t>
            </a:r>
            <a:endParaRPr lang="en-GB" dirty="0"/>
          </a:p>
        </p:txBody>
      </p:sp>
      <p:sp>
        <p:nvSpPr>
          <p:cNvPr id="3" name="Marcador de contenido 2"/>
          <p:cNvSpPr>
            <a:spLocks noGrp="1"/>
          </p:cNvSpPr>
          <p:nvPr>
            <p:ph idx="1"/>
          </p:nvPr>
        </p:nvSpPr>
        <p:spPr>
          <a:xfrm>
            <a:off x="329316" y="1213375"/>
            <a:ext cx="10515600" cy="5425964"/>
          </a:xfrm>
        </p:spPr>
        <p:txBody>
          <a:bodyPr>
            <a:normAutofit/>
          </a:bodyPr>
          <a:lstStyle/>
          <a:p>
            <a:r>
              <a:rPr lang="es-ES_tradnl" dirty="0" err="1"/>
              <a:t>Checking</a:t>
            </a:r>
            <a:r>
              <a:rPr lang="es-ES_tradnl" dirty="0"/>
              <a:t> the </a:t>
            </a:r>
            <a:r>
              <a:rPr lang="es-ES_tradnl" dirty="0" err="1"/>
              <a:t>important</a:t>
            </a:r>
            <a:r>
              <a:rPr lang="es-ES_tradnl" dirty="0"/>
              <a:t> </a:t>
            </a:r>
            <a:r>
              <a:rPr lang="es-ES_tradnl" dirty="0" err="1"/>
              <a:t>stuff</a:t>
            </a:r>
            <a:r>
              <a:rPr lang="es-ES_tradnl" dirty="0"/>
              <a:t> </a:t>
            </a:r>
            <a:r>
              <a:rPr lang="es-ES_tradnl" dirty="0" err="1"/>
              <a:t>on</a:t>
            </a:r>
            <a:r>
              <a:rPr lang="es-ES_tradnl" dirty="0"/>
              <a:t> the </a:t>
            </a:r>
            <a:r>
              <a:rPr lang="es-ES_tradnl" dirty="0" err="1"/>
              <a:t>moverequeststatistics</a:t>
            </a:r>
            <a:r>
              <a:rPr lang="es-ES_tradnl" dirty="0"/>
              <a:t> log:</a:t>
            </a:r>
          </a:p>
          <a:p>
            <a:pPr marL="0" indent="0">
              <a:buNone/>
            </a:pPr>
            <a:endParaRPr lang="es-ES_tradnl" dirty="0"/>
          </a:p>
          <a:p>
            <a:pPr lvl="1"/>
            <a:endParaRPr lang="es-ES_tradnl" dirty="0"/>
          </a:p>
          <a:p>
            <a:pPr lvl="1"/>
            <a:endParaRPr lang="en-GB" dirty="0"/>
          </a:p>
        </p:txBody>
      </p:sp>
      <p:sp>
        <p:nvSpPr>
          <p:cNvPr id="11" name="Rectángulo 10"/>
          <p:cNvSpPr/>
          <p:nvPr/>
        </p:nvSpPr>
        <p:spPr>
          <a:xfrm>
            <a:off x="6101303" y="2095846"/>
            <a:ext cx="6096000" cy="3416320"/>
          </a:xfrm>
          <a:prstGeom prst="rect">
            <a:avLst/>
          </a:prstGeom>
        </p:spPr>
        <p:txBody>
          <a:bodyPr>
            <a:spAutoFit/>
          </a:bodyPr>
          <a:lstStyle/>
          <a:p>
            <a:r>
              <a:rPr lang="en-GB" dirty="0"/>
              <a:t>Target*</a:t>
            </a:r>
          </a:p>
          <a:p>
            <a:r>
              <a:rPr lang="en-GB" dirty="0" err="1"/>
              <a:t>RemotehostName</a:t>
            </a:r>
            <a:endParaRPr lang="en-GB" dirty="0"/>
          </a:p>
          <a:p>
            <a:r>
              <a:rPr lang="en-GB" dirty="0" err="1"/>
              <a:t>BatchName</a:t>
            </a:r>
            <a:endParaRPr lang="en-GB" dirty="0"/>
          </a:p>
          <a:p>
            <a:r>
              <a:rPr lang="en-GB" dirty="0"/>
              <a:t>Remote*</a:t>
            </a:r>
          </a:p>
          <a:p>
            <a:r>
              <a:rPr lang="en-GB" dirty="0" err="1"/>
              <a:t>BadItem</a:t>
            </a:r>
            <a:r>
              <a:rPr lang="en-GB" dirty="0"/>
              <a:t>*</a:t>
            </a:r>
          </a:p>
          <a:p>
            <a:r>
              <a:rPr lang="en-GB" dirty="0"/>
              <a:t>*</a:t>
            </a:r>
            <a:r>
              <a:rPr lang="en-GB" dirty="0" err="1"/>
              <a:t>LargeItems</a:t>
            </a:r>
            <a:r>
              <a:rPr lang="en-GB" dirty="0"/>
              <a:t>*</a:t>
            </a:r>
          </a:p>
          <a:p>
            <a:r>
              <a:rPr lang="en-GB" dirty="0"/>
              <a:t>*</a:t>
            </a:r>
            <a:r>
              <a:rPr lang="en-GB" dirty="0" err="1"/>
              <a:t>TimeStamp</a:t>
            </a:r>
            <a:r>
              <a:rPr lang="en-GB" dirty="0"/>
              <a:t>*</a:t>
            </a:r>
          </a:p>
          <a:p>
            <a:r>
              <a:rPr lang="en-GB" dirty="0"/>
              <a:t>*Duration</a:t>
            </a:r>
          </a:p>
          <a:p>
            <a:r>
              <a:rPr lang="en-GB" dirty="0" err="1"/>
              <a:t>TotalMailbox</a:t>
            </a:r>
            <a:r>
              <a:rPr lang="en-GB" dirty="0"/>
              <a:t>*</a:t>
            </a:r>
          </a:p>
          <a:p>
            <a:r>
              <a:rPr lang="en-GB" dirty="0" err="1"/>
              <a:t>PercentComplete</a:t>
            </a:r>
            <a:endParaRPr lang="en-GB" dirty="0"/>
          </a:p>
          <a:p>
            <a:r>
              <a:rPr lang="en-GB" dirty="0"/>
              <a:t>Failure*</a:t>
            </a:r>
          </a:p>
          <a:p>
            <a:r>
              <a:rPr lang="en-GB" b="1" dirty="0"/>
              <a:t>Report</a:t>
            </a:r>
            <a:r>
              <a:rPr lang="en-GB" dirty="0"/>
              <a:t> </a:t>
            </a:r>
          </a:p>
        </p:txBody>
      </p:sp>
      <p:sp>
        <p:nvSpPr>
          <p:cNvPr id="12" name="Rectángulo 11"/>
          <p:cNvSpPr/>
          <p:nvPr/>
        </p:nvSpPr>
        <p:spPr>
          <a:xfrm>
            <a:off x="2666339" y="2095846"/>
            <a:ext cx="6096000" cy="3970318"/>
          </a:xfrm>
          <a:prstGeom prst="rect">
            <a:avLst/>
          </a:prstGeom>
        </p:spPr>
        <p:txBody>
          <a:bodyPr>
            <a:spAutoFit/>
          </a:bodyPr>
          <a:lstStyle/>
          <a:p>
            <a:r>
              <a:rPr lang="en-GB" dirty="0"/>
              <a:t>Identity</a:t>
            </a:r>
          </a:p>
          <a:p>
            <a:r>
              <a:rPr lang="en-GB" dirty="0" err="1"/>
              <a:t>MailboxIdentity</a:t>
            </a:r>
            <a:endParaRPr lang="en-GB" dirty="0"/>
          </a:p>
          <a:p>
            <a:r>
              <a:rPr lang="en-GB" dirty="0" err="1"/>
              <a:t>ExchangeGuid</a:t>
            </a:r>
            <a:endParaRPr lang="en-GB" dirty="0"/>
          </a:p>
          <a:p>
            <a:r>
              <a:rPr lang="en-GB" dirty="0" err="1"/>
              <a:t>ArchiveGuid</a:t>
            </a:r>
            <a:endParaRPr lang="en-GB" dirty="0"/>
          </a:p>
          <a:p>
            <a:r>
              <a:rPr lang="en-GB" dirty="0"/>
              <a:t>Status*</a:t>
            </a:r>
          </a:p>
          <a:p>
            <a:r>
              <a:rPr lang="en-GB" dirty="0"/>
              <a:t>Sync*</a:t>
            </a:r>
          </a:p>
          <a:p>
            <a:r>
              <a:rPr lang="en-GB" dirty="0"/>
              <a:t>Flags</a:t>
            </a:r>
          </a:p>
          <a:p>
            <a:r>
              <a:rPr lang="en-GB" dirty="0"/>
              <a:t>Direction</a:t>
            </a:r>
          </a:p>
          <a:p>
            <a:r>
              <a:rPr lang="en-GB" dirty="0"/>
              <a:t>Priority</a:t>
            </a:r>
          </a:p>
          <a:p>
            <a:r>
              <a:rPr lang="en-GB" dirty="0" err="1"/>
              <a:t>WorkloadType</a:t>
            </a:r>
            <a:endParaRPr lang="en-GB" dirty="0"/>
          </a:p>
          <a:p>
            <a:r>
              <a:rPr lang="en-GB" dirty="0"/>
              <a:t>Suspend*</a:t>
            </a:r>
          </a:p>
          <a:p>
            <a:r>
              <a:rPr lang="en-GB" dirty="0" err="1"/>
              <a:t>RecipientTypeDetails</a:t>
            </a:r>
            <a:endParaRPr lang="en-GB" dirty="0"/>
          </a:p>
          <a:p>
            <a:r>
              <a:rPr lang="en-GB" dirty="0"/>
              <a:t>Source*</a:t>
            </a:r>
          </a:p>
          <a:p>
            <a:endParaRPr lang="en-GB" dirty="0"/>
          </a:p>
        </p:txBody>
      </p:sp>
    </p:spTree>
    <p:extLst>
      <p:ext uri="{BB962C8B-B14F-4D97-AF65-F5344CB8AC3E}">
        <p14:creationId xmlns:p14="http://schemas.microsoft.com/office/powerpoint/2010/main" val="3929105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132868" y="3886201"/>
            <a:ext cx="5869027" cy="2710071"/>
          </a:xfrm>
          <a:prstGeom prst="rect">
            <a:avLst/>
          </a:prstGeom>
        </p:spPr>
      </p:pic>
      <p:grpSp>
        <p:nvGrpSpPr>
          <p:cNvPr id="14" name="Grupo 13"/>
          <p:cNvGrpSpPr/>
          <p:nvPr/>
        </p:nvGrpSpPr>
        <p:grpSpPr>
          <a:xfrm>
            <a:off x="6109670" y="1027043"/>
            <a:ext cx="5639205" cy="5830956"/>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Marcador de texto 1"/>
          <p:cNvSpPr>
            <a:spLocks noGrp="1"/>
          </p:cNvSpPr>
          <p:nvPr>
            <p:ph type="body" sz="quarter" idx="10"/>
          </p:nvPr>
        </p:nvSpPr>
        <p:spPr>
          <a:xfrm>
            <a:off x="519249" y="976500"/>
            <a:ext cx="4947273" cy="3423221"/>
          </a:xfrm>
        </p:spPr>
        <p:txBody>
          <a:bodyPr/>
          <a:lstStyle/>
          <a:p>
            <a:r>
              <a:rPr lang="en-US" sz="2400" dirty="0"/>
              <a:t>Please, fill your </a:t>
            </a:r>
            <a:r>
              <a:rPr lang="en-US" sz="2400" b="1" dirty="0"/>
              <a:t>SPS Madrid passport </a:t>
            </a:r>
            <a:r>
              <a:rPr lang="en-US" sz="2400" dirty="0"/>
              <a:t>if you want to participate.</a:t>
            </a:r>
          </a:p>
          <a:p>
            <a:r>
              <a:rPr lang="en-US" sz="2400" dirty="0"/>
              <a:t>You must get signature from sponsors and complete the poll.</a:t>
            </a:r>
          </a:p>
          <a:p>
            <a:r>
              <a:rPr lang="en-US" sz="2400" dirty="0"/>
              <a:t>Give us the passport at 6:00 PM in the Auditorium room.</a:t>
            </a:r>
          </a:p>
          <a:p>
            <a:r>
              <a:rPr lang="en-US" sz="2400" dirty="0"/>
              <a:t>You can win one Sphero BB-8 or a mini drone:</a:t>
            </a:r>
          </a:p>
        </p:txBody>
      </p:sp>
    </p:spTree>
    <p:extLst>
      <p:ext uri="{BB962C8B-B14F-4D97-AF65-F5344CB8AC3E}">
        <p14:creationId xmlns:p14="http://schemas.microsoft.com/office/powerpoint/2010/main" val="3015833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0874" y="255182"/>
            <a:ext cx="1924493" cy="669851"/>
          </a:xfrm>
        </p:spPr>
        <p:txBody>
          <a:bodyPr/>
          <a:lstStyle/>
          <a:p>
            <a:r>
              <a:rPr lang="es-ES_tradnl" dirty="0"/>
              <a:t>Agenda</a:t>
            </a:r>
            <a:endParaRPr lang="en-GB" dirty="0"/>
          </a:p>
        </p:txBody>
      </p:sp>
      <p:sp>
        <p:nvSpPr>
          <p:cNvPr id="3" name="Marcador de contenido 2"/>
          <p:cNvSpPr>
            <a:spLocks noGrp="1"/>
          </p:cNvSpPr>
          <p:nvPr>
            <p:ph idx="1"/>
          </p:nvPr>
        </p:nvSpPr>
        <p:spPr>
          <a:xfrm>
            <a:off x="718930" y="1634794"/>
            <a:ext cx="10073117" cy="4032360"/>
          </a:xfrm>
        </p:spPr>
        <p:txBody>
          <a:bodyPr>
            <a:normAutofit/>
          </a:bodyPr>
          <a:lstStyle/>
          <a:p>
            <a:pPr>
              <a:lnSpc>
                <a:spcPct val="100000"/>
              </a:lnSpc>
            </a:pPr>
            <a:r>
              <a:rPr lang="en-US" dirty="0"/>
              <a:t>Migration Types</a:t>
            </a:r>
          </a:p>
          <a:p>
            <a:pPr>
              <a:lnSpc>
                <a:spcPct val="100000"/>
              </a:lnSpc>
            </a:pPr>
            <a:r>
              <a:rPr lang="en-US" dirty="0"/>
              <a:t>Why hybrid?</a:t>
            </a:r>
          </a:p>
          <a:p>
            <a:pPr>
              <a:lnSpc>
                <a:spcPct val="100000"/>
              </a:lnSpc>
            </a:pPr>
            <a:r>
              <a:rPr lang="en-US" dirty="0"/>
              <a:t>HCW timeline</a:t>
            </a:r>
          </a:p>
          <a:p>
            <a:pPr>
              <a:lnSpc>
                <a:spcPct val="100000"/>
              </a:lnSpc>
            </a:pPr>
            <a:r>
              <a:rPr lang="en-US" dirty="0"/>
              <a:t>How Exchange 2010 is different than Exchange 2013/2016 on this.</a:t>
            </a:r>
          </a:p>
          <a:p>
            <a:pPr>
              <a:lnSpc>
                <a:spcPct val="100000"/>
              </a:lnSpc>
            </a:pPr>
            <a:r>
              <a:rPr lang="en-US" dirty="0"/>
              <a:t>DEMO HCW</a:t>
            </a:r>
          </a:p>
          <a:p>
            <a:pPr>
              <a:lnSpc>
                <a:spcPct val="100000"/>
              </a:lnSpc>
            </a:pPr>
            <a:r>
              <a:rPr lang="en-US" dirty="0"/>
              <a:t>DEMO mailbox moves</a:t>
            </a:r>
          </a:p>
          <a:p>
            <a:pPr>
              <a:lnSpc>
                <a:spcPct val="100000"/>
              </a:lnSpc>
            </a:pPr>
            <a:r>
              <a:rPr lang="en-US" dirty="0"/>
              <a:t>TS Assistant</a:t>
            </a:r>
          </a:p>
          <a:p>
            <a:pPr>
              <a:lnSpc>
                <a:spcPct val="100000"/>
              </a:lnSpc>
            </a:pPr>
            <a:r>
              <a:rPr lang="en-US" dirty="0"/>
              <a:t>Q &amp; A</a:t>
            </a:r>
          </a:p>
        </p:txBody>
      </p:sp>
    </p:spTree>
    <p:extLst>
      <p:ext uri="{BB962C8B-B14F-4D97-AF65-F5344CB8AC3E}">
        <p14:creationId xmlns:p14="http://schemas.microsoft.com/office/powerpoint/2010/main" val="50225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3270" y="225179"/>
            <a:ext cx="4004423" cy="637692"/>
          </a:xfrm>
        </p:spPr>
        <p:txBody>
          <a:bodyPr/>
          <a:lstStyle/>
          <a:p>
            <a:r>
              <a:rPr lang="en-US" dirty="0"/>
              <a:t>Ways to migrate</a:t>
            </a:r>
            <a:endParaRPr lang="en-GB" dirty="0"/>
          </a:p>
        </p:txBody>
      </p:sp>
      <p:sp>
        <p:nvSpPr>
          <p:cNvPr id="5" name="Rectangle 15"/>
          <p:cNvSpPr/>
          <p:nvPr/>
        </p:nvSpPr>
        <p:spPr bwMode="auto">
          <a:xfrm>
            <a:off x="233049" y="1561448"/>
            <a:ext cx="11728223" cy="597617"/>
          </a:xfrm>
          <a:prstGeom prst="rect">
            <a:avLst/>
          </a:prstGeom>
          <a:gradFill>
            <a:gsLst>
              <a:gs pos="0">
                <a:srgbClr val="FF0000"/>
              </a:gs>
              <a:gs pos="100000">
                <a:schemeClr val="accent1">
                  <a:lumMod val="45000"/>
                  <a:lumOff val="55000"/>
                </a:schemeClr>
              </a:gs>
              <a:gs pos="100000">
                <a:schemeClr val="accent1">
                  <a:lumMod val="45000"/>
                  <a:lumOff val="55000"/>
                </a:schemeClr>
              </a:gs>
              <a:gs pos="100000">
                <a:schemeClr val="accent1">
                  <a:lumMod val="30000"/>
                  <a:lumOff val="70000"/>
                </a:schemeClr>
              </a:gs>
            </a:gsLst>
            <a:lin ang="108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1961">
                <a:gradFill>
                  <a:gsLst>
                    <a:gs pos="16814">
                      <a:srgbClr val="FFFFFF"/>
                    </a:gs>
                    <a:gs pos="46000">
                      <a:srgbClr val="FFFFFF"/>
                    </a:gs>
                  </a:gsLst>
                  <a:lin ang="5400000" scaled="0"/>
                </a:gradFill>
                <a:latin typeface="Segoe UI"/>
              </a:rPr>
              <a:t>Deployment Complexity</a:t>
            </a:r>
            <a:endParaRPr lang="en-US" sz="1961" dirty="0">
              <a:gradFill>
                <a:gsLst>
                  <a:gs pos="16814">
                    <a:srgbClr val="FFFFFF"/>
                  </a:gs>
                  <a:gs pos="46000">
                    <a:srgbClr val="FFFFFF"/>
                  </a:gs>
                </a:gsLst>
                <a:lin ang="5400000" scaled="0"/>
              </a:gradFill>
              <a:latin typeface="Segoe UI"/>
            </a:endParaRPr>
          </a:p>
        </p:txBody>
      </p:sp>
      <p:sp>
        <p:nvSpPr>
          <p:cNvPr id="6" name="Rectangle 58"/>
          <p:cNvSpPr/>
          <p:nvPr/>
        </p:nvSpPr>
        <p:spPr bwMode="auto">
          <a:xfrm>
            <a:off x="269241" y="5968870"/>
            <a:ext cx="11728223" cy="597617"/>
          </a:xfrm>
          <a:prstGeom prst="rect">
            <a:avLst/>
          </a:prstGeom>
          <a:gradFill>
            <a:gsLst>
              <a:gs pos="100000">
                <a:srgbClr val="FF0000"/>
              </a:gs>
              <a:gs pos="100000">
                <a:schemeClr val="accent1">
                  <a:lumMod val="45000"/>
                  <a:lumOff val="55000"/>
                </a:schemeClr>
              </a:gs>
              <a:gs pos="100000">
                <a:schemeClr val="accent1">
                  <a:lumMod val="45000"/>
                  <a:lumOff val="55000"/>
                </a:schemeClr>
              </a:gs>
              <a:gs pos="0">
                <a:schemeClr val="accent1">
                  <a:lumMod val="30000"/>
                  <a:lumOff val="70000"/>
                </a:schemeClr>
              </a:gs>
            </a:gsLst>
            <a:lin ang="108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1961" dirty="0">
                <a:gradFill>
                  <a:gsLst>
                    <a:gs pos="16814">
                      <a:srgbClr val="FFFFFF"/>
                    </a:gs>
                    <a:gs pos="46000">
                      <a:srgbClr val="FFFFFF"/>
                    </a:gs>
                  </a:gsLst>
                  <a:lin ang="5400000" scaled="0"/>
                </a:gradFill>
                <a:latin typeface="Segoe UI"/>
              </a:rPr>
              <a:t>End User Complexity</a:t>
            </a:r>
          </a:p>
        </p:txBody>
      </p:sp>
      <p:sp>
        <p:nvSpPr>
          <p:cNvPr id="7" name="TextBox 17"/>
          <p:cNvSpPr txBox="1"/>
          <p:nvPr/>
        </p:nvSpPr>
        <p:spPr>
          <a:xfrm>
            <a:off x="300790" y="1570644"/>
            <a:ext cx="1120531"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2917">
                      <a:srgbClr val="FFFFFF"/>
                    </a:gs>
                    <a:gs pos="30000">
                      <a:srgbClr val="FFFFFF"/>
                    </a:gs>
                  </a:gsLst>
                  <a:lin ang="5400000" scaled="0"/>
                </a:gradFill>
                <a:latin typeface="Segoe UI"/>
              </a:rPr>
              <a:t>EASY</a:t>
            </a:r>
          </a:p>
        </p:txBody>
      </p:sp>
      <p:sp>
        <p:nvSpPr>
          <p:cNvPr id="8" name="TextBox 67"/>
          <p:cNvSpPr txBox="1"/>
          <p:nvPr/>
        </p:nvSpPr>
        <p:spPr>
          <a:xfrm>
            <a:off x="10503422" y="1570644"/>
            <a:ext cx="1395485"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2917">
                      <a:srgbClr val="FFFFFF"/>
                    </a:gs>
                    <a:gs pos="30000">
                      <a:srgbClr val="FFFFFF"/>
                    </a:gs>
                  </a:gsLst>
                  <a:lin ang="5400000" scaled="0"/>
                </a:gradFill>
                <a:latin typeface="Segoe UI"/>
              </a:rPr>
              <a:t>Really?</a:t>
            </a:r>
          </a:p>
        </p:txBody>
      </p:sp>
      <p:sp>
        <p:nvSpPr>
          <p:cNvPr id="9" name="TextBox 68"/>
          <p:cNvSpPr txBox="1"/>
          <p:nvPr/>
        </p:nvSpPr>
        <p:spPr>
          <a:xfrm>
            <a:off x="10886864" y="5984857"/>
            <a:ext cx="1120531"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2917">
                      <a:srgbClr val="FFFFFF"/>
                    </a:gs>
                    <a:gs pos="30000">
                      <a:srgbClr val="FFFFFF"/>
                    </a:gs>
                  </a:gsLst>
                  <a:lin ang="5400000" scaled="0"/>
                </a:gradFill>
                <a:latin typeface="Segoe UI"/>
              </a:rPr>
              <a:t>EASY</a:t>
            </a:r>
          </a:p>
        </p:txBody>
      </p:sp>
      <p:sp>
        <p:nvSpPr>
          <p:cNvPr id="10" name="TextBox 69"/>
          <p:cNvSpPr txBox="1"/>
          <p:nvPr/>
        </p:nvSpPr>
        <p:spPr>
          <a:xfrm>
            <a:off x="259309" y="5944111"/>
            <a:ext cx="1395485"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gradFill>
                  <a:gsLst>
                    <a:gs pos="2917">
                      <a:srgbClr val="FFFFFF"/>
                    </a:gs>
                    <a:gs pos="30000">
                      <a:srgbClr val="FFFFFF"/>
                    </a:gs>
                  </a:gsLst>
                  <a:lin ang="5400000" scaled="0"/>
                </a:gradFill>
                <a:latin typeface="Segoe UI"/>
              </a:rPr>
              <a:t>Really?</a:t>
            </a:r>
          </a:p>
        </p:txBody>
      </p:sp>
      <p:sp>
        <p:nvSpPr>
          <p:cNvPr id="11" name="Rectangle 70"/>
          <p:cNvSpPr/>
          <p:nvPr/>
        </p:nvSpPr>
        <p:spPr bwMode="auto">
          <a:xfrm>
            <a:off x="300790" y="2632727"/>
            <a:ext cx="3137487" cy="2547304"/>
          </a:xfrm>
          <a:prstGeom prst="rect">
            <a:avLst/>
          </a:prstGeom>
          <a:solidFill>
            <a:schemeClr val="bg2">
              <a:lumMod val="20000"/>
              <a:lumOff val="80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2745" dirty="0">
              <a:gradFill>
                <a:gsLst>
                  <a:gs pos="16814">
                    <a:srgbClr val="FFFFFF"/>
                  </a:gs>
                  <a:gs pos="46000">
                    <a:srgbClr val="FFFFFF"/>
                  </a:gs>
                </a:gsLst>
                <a:lin ang="5400000" scaled="0"/>
              </a:gradFill>
              <a:latin typeface="Segoe UI"/>
            </a:endParaRPr>
          </a:p>
        </p:txBody>
      </p:sp>
      <p:sp>
        <p:nvSpPr>
          <p:cNvPr id="12" name="TextBox 18"/>
          <p:cNvSpPr txBox="1"/>
          <p:nvPr/>
        </p:nvSpPr>
        <p:spPr>
          <a:xfrm>
            <a:off x="300790" y="3588283"/>
            <a:ext cx="3585699" cy="1602167"/>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No Additional Servers</a:t>
            </a: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Cloud ID’s Only</a:t>
            </a: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New Outlook profile</a:t>
            </a: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All at Once…</a:t>
            </a:r>
          </a:p>
        </p:txBody>
      </p:sp>
      <p:sp>
        <p:nvSpPr>
          <p:cNvPr id="13" name="Rectangle 19"/>
          <p:cNvSpPr/>
          <p:nvPr/>
        </p:nvSpPr>
        <p:spPr bwMode="auto">
          <a:xfrm>
            <a:off x="568047" y="2831384"/>
            <a:ext cx="2390466" cy="5229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1961" b="1" dirty="0">
                <a:gradFill>
                  <a:gsLst>
                    <a:gs pos="16814">
                      <a:srgbClr val="FFFFFF"/>
                    </a:gs>
                    <a:gs pos="46000">
                      <a:srgbClr val="FFFFFF"/>
                    </a:gs>
                  </a:gsLst>
                  <a:lin ang="5400000" scaled="0"/>
                </a:gradFill>
                <a:latin typeface="Segoe UI"/>
              </a:rPr>
              <a:t>Cutover</a:t>
            </a:r>
          </a:p>
        </p:txBody>
      </p:sp>
      <p:sp>
        <p:nvSpPr>
          <p:cNvPr id="14" name="Rectangle 79"/>
          <p:cNvSpPr/>
          <p:nvPr/>
        </p:nvSpPr>
        <p:spPr bwMode="auto">
          <a:xfrm>
            <a:off x="3992245" y="2632727"/>
            <a:ext cx="3137487" cy="2547304"/>
          </a:xfrm>
          <a:prstGeom prst="rect">
            <a:avLst/>
          </a:prstGeom>
          <a:solidFill>
            <a:schemeClr val="bg2">
              <a:lumMod val="20000"/>
              <a:lumOff val="80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2745" dirty="0">
              <a:gradFill>
                <a:gsLst>
                  <a:gs pos="16814">
                    <a:srgbClr val="FFFFFF"/>
                  </a:gs>
                  <a:gs pos="46000">
                    <a:srgbClr val="FFFFFF"/>
                  </a:gs>
                </a:gsLst>
                <a:lin ang="5400000" scaled="0"/>
              </a:gradFill>
              <a:latin typeface="Segoe UI"/>
            </a:endParaRPr>
          </a:p>
        </p:txBody>
      </p:sp>
      <p:sp>
        <p:nvSpPr>
          <p:cNvPr id="15" name="TextBox 80"/>
          <p:cNvSpPr txBox="1"/>
          <p:nvPr/>
        </p:nvSpPr>
        <p:spPr>
          <a:xfrm>
            <a:off x="3992245" y="3588283"/>
            <a:ext cx="3137487" cy="1606685"/>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DirSync needed</a:t>
            </a: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No 2010/2013/2016</a:t>
            </a: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New Outlook profile</a:t>
            </a: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Batch Approach</a:t>
            </a:r>
          </a:p>
        </p:txBody>
      </p:sp>
      <p:sp>
        <p:nvSpPr>
          <p:cNvPr id="16" name="Rectangle 81"/>
          <p:cNvSpPr/>
          <p:nvPr/>
        </p:nvSpPr>
        <p:spPr bwMode="auto">
          <a:xfrm>
            <a:off x="4259502" y="2831384"/>
            <a:ext cx="2390466" cy="5229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1961" b="1" dirty="0">
                <a:gradFill>
                  <a:gsLst>
                    <a:gs pos="16814">
                      <a:srgbClr val="FFFFFF"/>
                    </a:gs>
                    <a:gs pos="46000">
                      <a:srgbClr val="FFFFFF"/>
                    </a:gs>
                  </a:gsLst>
                  <a:lin ang="5400000" scaled="0"/>
                </a:gradFill>
                <a:latin typeface="Segoe UI"/>
              </a:rPr>
              <a:t>Staged</a:t>
            </a:r>
          </a:p>
        </p:txBody>
      </p:sp>
      <p:sp>
        <p:nvSpPr>
          <p:cNvPr id="17" name="Chevron 20"/>
          <p:cNvSpPr/>
          <p:nvPr/>
        </p:nvSpPr>
        <p:spPr bwMode="auto">
          <a:xfrm>
            <a:off x="3183866" y="1561448"/>
            <a:ext cx="373510" cy="588421"/>
          </a:xfrm>
          <a:prstGeom prst="chevr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8" name="Chevron 85"/>
          <p:cNvSpPr/>
          <p:nvPr/>
        </p:nvSpPr>
        <p:spPr bwMode="auto">
          <a:xfrm>
            <a:off x="3258568" y="5968870"/>
            <a:ext cx="373510" cy="588421"/>
          </a:xfrm>
          <a:prstGeom prst="chevr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19" name="Chevron 86"/>
          <p:cNvSpPr/>
          <p:nvPr/>
        </p:nvSpPr>
        <p:spPr bwMode="auto">
          <a:xfrm>
            <a:off x="7334384" y="1561448"/>
            <a:ext cx="373510" cy="588421"/>
          </a:xfrm>
          <a:prstGeom prst="chevr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0" name="Chevron 87"/>
          <p:cNvSpPr/>
          <p:nvPr/>
        </p:nvSpPr>
        <p:spPr bwMode="auto">
          <a:xfrm>
            <a:off x="7409086" y="5968870"/>
            <a:ext cx="373510" cy="588421"/>
          </a:xfrm>
          <a:prstGeom prst="chevr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1" name="Rectangle 88"/>
          <p:cNvSpPr/>
          <p:nvPr/>
        </p:nvSpPr>
        <p:spPr bwMode="auto">
          <a:xfrm>
            <a:off x="7742839" y="2326611"/>
            <a:ext cx="4254624" cy="3492856"/>
          </a:xfrm>
          <a:prstGeom prst="rect">
            <a:avLst/>
          </a:prstGeom>
          <a:solidFill>
            <a:schemeClr val="bg2">
              <a:lumMod val="20000"/>
              <a:lumOff val="80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2745" dirty="0">
              <a:gradFill>
                <a:gsLst>
                  <a:gs pos="16814">
                    <a:srgbClr val="FFFFFF"/>
                  </a:gs>
                  <a:gs pos="46000">
                    <a:srgbClr val="FFFFFF"/>
                  </a:gs>
                </a:gsLst>
                <a:lin ang="5400000" scaled="0"/>
              </a:gradFill>
              <a:latin typeface="Segoe UI"/>
            </a:endParaRPr>
          </a:p>
        </p:txBody>
      </p:sp>
      <p:sp>
        <p:nvSpPr>
          <p:cNvPr id="22" name="TextBox 89"/>
          <p:cNvSpPr txBox="1"/>
          <p:nvPr/>
        </p:nvSpPr>
        <p:spPr>
          <a:xfrm>
            <a:off x="7742838" y="3004305"/>
            <a:ext cx="4156069" cy="2846768"/>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DirSync/Identity Management</a:t>
            </a: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Hybrid Configuration Wizard, </a:t>
            </a:r>
            <a:r>
              <a:rPr lang="en-US" sz="1961" dirty="0" err="1">
                <a:solidFill>
                  <a:srgbClr val="000000"/>
                </a:solidFill>
                <a:latin typeface="Segoe UI"/>
              </a:rPr>
              <a:t>oAuth,MRS</a:t>
            </a:r>
            <a:r>
              <a:rPr lang="en-US" sz="1961" dirty="0">
                <a:solidFill>
                  <a:srgbClr val="000000"/>
                </a:solidFill>
                <a:latin typeface="Segoe UI"/>
              </a:rPr>
              <a:t>, ….</a:t>
            </a: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Same Outlook profile</a:t>
            </a: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Batch Approach (up to 100 concurrent moves)</a:t>
            </a:r>
          </a:p>
          <a:p>
            <a:pPr marL="336145" indent="-336145" defTabSz="914367">
              <a:lnSpc>
                <a:spcPct val="90000"/>
              </a:lnSpc>
              <a:spcAft>
                <a:spcPts val="588"/>
              </a:spcAft>
              <a:buFont typeface="Arial" panose="020B0604020202020204" pitchFamily="34" charset="0"/>
              <a:buChar char="•"/>
              <a:defRPr/>
            </a:pPr>
            <a:r>
              <a:rPr lang="en-US" sz="1961" dirty="0" err="1">
                <a:solidFill>
                  <a:srgbClr val="000000"/>
                </a:solidFill>
                <a:latin typeface="Segoe UI"/>
              </a:rPr>
              <a:t>Offboarding</a:t>
            </a:r>
            <a:endParaRPr lang="en-US" sz="1961" dirty="0">
              <a:solidFill>
                <a:srgbClr val="000000"/>
              </a:solidFill>
              <a:latin typeface="Segoe UI"/>
            </a:endParaRPr>
          </a:p>
          <a:p>
            <a:pPr marL="336145" indent="-336145" defTabSz="914367">
              <a:lnSpc>
                <a:spcPct val="90000"/>
              </a:lnSpc>
              <a:spcAft>
                <a:spcPts val="588"/>
              </a:spcAft>
              <a:buFont typeface="Arial" panose="020B0604020202020204" pitchFamily="34" charset="0"/>
              <a:buChar char="•"/>
              <a:defRPr/>
            </a:pPr>
            <a:r>
              <a:rPr lang="en-US" sz="1961" dirty="0">
                <a:solidFill>
                  <a:srgbClr val="000000"/>
                </a:solidFill>
                <a:latin typeface="Segoe UI"/>
              </a:rPr>
              <a:t>Rich Coexistence</a:t>
            </a:r>
          </a:p>
        </p:txBody>
      </p:sp>
      <p:sp>
        <p:nvSpPr>
          <p:cNvPr id="23" name="Rectangle 90"/>
          <p:cNvSpPr/>
          <p:nvPr/>
        </p:nvSpPr>
        <p:spPr bwMode="auto">
          <a:xfrm>
            <a:off x="8576232" y="2512996"/>
            <a:ext cx="2390466" cy="5229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1961" b="1" dirty="0">
                <a:gradFill>
                  <a:gsLst>
                    <a:gs pos="16814">
                      <a:srgbClr val="FFFFFF"/>
                    </a:gs>
                    <a:gs pos="46000">
                      <a:srgbClr val="FFFFFF"/>
                    </a:gs>
                  </a:gsLst>
                  <a:lin ang="5400000" scaled="0"/>
                </a:gradFill>
                <a:latin typeface="Segoe UI"/>
              </a:rPr>
              <a:t>Hybrid</a:t>
            </a:r>
          </a:p>
        </p:txBody>
      </p:sp>
      <p:sp>
        <p:nvSpPr>
          <p:cNvPr id="24" name="Chevron 91"/>
          <p:cNvSpPr/>
          <p:nvPr/>
        </p:nvSpPr>
        <p:spPr bwMode="auto">
          <a:xfrm>
            <a:off x="10179599" y="1570644"/>
            <a:ext cx="373510" cy="588421"/>
          </a:xfrm>
          <a:prstGeom prst="chevr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25" name="Chevron 92"/>
          <p:cNvSpPr/>
          <p:nvPr/>
        </p:nvSpPr>
        <p:spPr bwMode="auto">
          <a:xfrm>
            <a:off x="10254302" y="5978066"/>
            <a:ext cx="373510" cy="588421"/>
          </a:xfrm>
          <a:prstGeom prst="chevro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Tree>
    <p:extLst>
      <p:ext uri="{BB962C8B-B14F-4D97-AF65-F5344CB8AC3E}">
        <p14:creationId xmlns:p14="http://schemas.microsoft.com/office/powerpoint/2010/main" val="39325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2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animBg="1"/>
      <p:bldP spid="15" grpId="0"/>
      <p:bldP spid="16" grpId="0"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p:bldP spid="23"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19" y="263163"/>
            <a:ext cx="5232965" cy="617884"/>
          </a:xfrm>
        </p:spPr>
        <p:txBody>
          <a:bodyPr>
            <a:noAutofit/>
          </a:bodyPr>
          <a:lstStyle/>
          <a:p>
            <a:r>
              <a:rPr lang="en-US" sz="4050" dirty="0"/>
              <a:t>Why Exchange Hybrid?</a:t>
            </a:r>
          </a:p>
        </p:txBody>
      </p:sp>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30726" r="44203" b="9885"/>
          <a:stretch/>
        </p:blipFill>
        <p:spPr bwMode="auto">
          <a:xfrm>
            <a:off x="4698328" y="2591588"/>
            <a:ext cx="4085767" cy="1637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32969" r="43939" b="10889"/>
          <a:stretch/>
        </p:blipFill>
        <p:spPr bwMode="auto">
          <a:xfrm>
            <a:off x="4699309" y="2591588"/>
            <a:ext cx="4698519" cy="163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24670"/>
          <a:stretch/>
        </p:blipFill>
        <p:spPr bwMode="auto">
          <a:xfrm>
            <a:off x="1708859" y="1137396"/>
            <a:ext cx="5144119" cy="1219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53" r="1752" b="25247"/>
          <a:stretch/>
        </p:blipFill>
        <p:spPr bwMode="auto">
          <a:xfrm>
            <a:off x="1701164" y="1138899"/>
            <a:ext cx="5147865" cy="1226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073763" y="1078248"/>
            <a:ext cx="2926937" cy="158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985827" y="1029800"/>
            <a:ext cx="3102812" cy="246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4183" y="1119988"/>
            <a:ext cx="1597302" cy="3487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89" fontAlgn="base">
              <a:spcBef>
                <a:spcPct val="0"/>
              </a:spcBef>
              <a:spcAft>
                <a:spcPct val="0"/>
              </a:spcAft>
              <a:defRPr/>
            </a:pPr>
            <a:r>
              <a:rPr lang="en-US" sz="2200" kern="0" dirty="0">
                <a:gradFill>
                  <a:gsLst>
                    <a:gs pos="0">
                      <a:srgbClr val="FFFFFF"/>
                    </a:gs>
                    <a:gs pos="100000">
                      <a:srgbClr val="FFFFFF"/>
                    </a:gs>
                  </a:gsLst>
                  <a:lin ang="5400000" scaled="0"/>
                </a:gradFill>
                <a:latin typeface="Segoe UI"/>
                <a:ea typeface="Segoe UI" pitchFamily="34" charset="0"/>
                <a:cs typeface="Segoe UI" pitchFamily="34" charset="0"/>
              </a:rPr>
              <a:t>User Experiences</a:t>
            </a:r>
          </a:p>
        </p:txBody>
      </p:sp>
      <p:sp>
        <p:nvSpPr>
          <p:cNvPr id="15" name="Rectangle 14"/>
          <p:cNvSpPr/>
          <p:nvPr/>
        </p:nvSpPr>
        <p:spPr bwMode="auto">
          <a:xfrm>
            <a:off x="4183" y="4607426"/>
            <a:ext cx="1597302" cy="224911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89" fontAlgn="base">
              <a:spcBef>
                <a:spcPct val="0"/>
              </a:spcBef>
              <a:spcAft>
                <a:spcPct val="0"/>
              </a:spcAft>
              <a:defRPr/>
            </a:pPr>
            <a:r>
              <a:rPr lang="en-US" sz="2200" kern="0" dirty="0">
                <a:gradFill>
                  <a:gsLst>
                    <a:gs pos="0">
                      <a:srgbClr val="FFFFFF"/>
                    </a:gs>
                    <a:gs pos="100000">
                      <a:srgbClr val="FFFFFF"/>
                    </a:gs>
                  </a:gsLst>
                  <a:lin ang="5400000" scaled="0"/>
                </a:gradFill>
                <a:latin typeface="Segoe UI"/>
                <a:ea typeface="Segoe UI" pitchFamily="34" charset="0"/>
                <a:cs typeface="Segoe UI" pitchFamily="34" charset="0"/>
              </a:rPr>
              <a:t>Mail</a:t>
            </a:r>
          </a:p>
          <a:p>
            <a:pPr algn="ctr" defTabSz="913689" fontAlgn="base">
              <a:spcBef>
                <a:spcPct val="0"/>
              </a:spcBef>
              <a:spcAft>
                <a:spcPct val="0"/>
              </a:spcAft>
              <a:defRPr/>
            </a:pPr>
            <a:r>
              <a:rPr lang="en-US" sz="2200" kern="0" dirty="0">
                <a:gradFill>
                  <a:gsLst>
                    <a:gs pos="0">
                      <a:srgbClr val="FFFFFF"/>
                    </a:gs>
                    <a:gs pos="100000">
                      <a:srgbClr val="FFFFFF"/>
                    </a:gs>
                  </a:gsLst>
                  <a:lin ang="5400000" scaled="0"/>
                </a:gradFill>
                <a:latin typeface="Segoe UI"/>
                <a:ea typeface="Segoe UI" pitchFamily="34" charset="0"/>
                <a:cs typeface="Segoe UI" pitchFamily="34" charset="0"/>
              </a:rPr>
              <a:t>Migrations</a:t>
            </a:r>
          </a:p>
        </p:txBody>
      </p:sp>
      <p:sp>
        <p:nvSpPr>
          <p:cNvPr id="18" name="Rectangle 17"/>
          <p:cNvSpPr/>
          <p:nvPr/>
        </p:nvSpPr>
        <p:spPr>
          <a:xfrm>
            <a:off x="7624941" y="4674037"/>
            <a:ext cx="1839411" cy="1695125"/>
          </a:xfrm>
          <a:prstGeom prst="rect">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896155">
              <a:defRPr/>
            </a:pPr>
            <a:endParaRPr lang="en-US" sz="1799" kern="0" dirty="0">
              <a:solidFill>
                <a:srgbClr val="FF0000"/>
              </a:solidFill>
              <a:latin typeface="Segoe UI"/>
            </a:endParaRPr>
          </a:p>
        </p:txBody>
      </p:sp>
      <p:pic>
        <p:nvPicPr>
          <p:cNvPr id="19" name="Picture 2" descr="C:\Users\hannahr\Desktop\Clou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83175" y="4784477"/>
            <a:ext cx="781177" cy="436751"/>
          </a:xfrm>
          <a:prstGeom prst="rect">
            <a:avLst/>
          </a:prstGeom>
          <a:noFill/>
        </p:spPr>
      </p:pic>
      <p:sp>
        <p:nvSpPr>
          <p:cNvPr id="20" name="TextBox 19"/>
          <p:cNvSpPr txBox="1"/>
          <p:nvPr/>
        </p:nvSpPr>
        <p:spPr>
          <a:xfrm>
            <a:off x="7693622" y="6064062"/>
            <a:ext cx="1089275" cy="246222"/>
          </a:xfrm>
          <a:prstGeom prst="rect">
            <a:avLst/>
          </a:prstGeom>
          <a:noFill/>
        </p:spPr>
        <p:txBody>
          <a:bodyPr wrap="square" lIns="0" tIns="0" rIns="0" bIns="0" rtlCol="0">
            <a:spAutoFit/>
          </a:bodyPr>
          <a:lstStyle/>
          <a:p>
            <a:pPr defTabSz="896155">
              <a:defRPr/>
            </a:pPr>
            <a:r>
              <a:rPr lang="en-US" sz="1600" kern="0" dirty="0">
                <a:solidFill>
                  <a:srgbClr val="FFFFFF"/>
                </a:solidFill>
                <a:latin typeface="Segoe UI"/>
              </a:rPr>
              <a:t>Office 365</a:t>
            </a:r>
          </a:p>
        </p:txBody>
      </p:sp>
      <p:sp>
        <p:nvSpPr>
          <p:cNvPr id="21" name="Rectangle 20"/>
          <p:cNvSpPr/>
          <p:nvPr/>
        </p:nvSpPr>
        <p:spPr>
          <a:xfrm>
            <a:off x="2431584" y="4674037"/>
            <a:ext cx="2249141" cy="1695125"/>
          </a:xfrm>
          <a:prstGeom prst="rect">
            <a:avLst/>
          </a:prstGeom>
          <a:solidFill>
            <a:srgbClr val="FF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896155">
              <a:defRPr/>
            </a:pPr>
            <a:r>
              <a:rPr lang="en-US" sz="1799" kern="0" dirty="0">
                <a:solidFill>
                  <a:srgbClr val="505050"/>
                </a:solidFill>
                <a:latin typeface="Segoe UI"/>
              </a:rPr>
              <a:t>Exchange</a:t>
            </a:r>
            <a:br>
              <a:rPr lang="en-US" sz="1799" kern="0" dirty="0">
                <a:solidFill>
                  <a:srgbClr val="505050"/>
                </a:solidFill>
                <a:latin typeface="Segoe UI"/>
              </a:rPr>
            </a:br>
            <a:r>
              <a:rPr lang="en-US" sz="1799" kern="0" dirty="0">
                <a:solidFill>
                  <a:srgbClr val="505050"/>
                </a:solidFill>
                <a:latin typeface="Segoe UI"/>
              </a:rPr>
              <a:t>on-premises</a:t>
            </a:r>
          </a:p>
        </p:txBody>
      </p:sp>
      <p:pic>
        <p:nvPicPr>
          <p:cNvPr id="26"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808102" y="4888553"/>
            <a:ext cx="186870" cy="4781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3036105" y="4888553"/>
            <a:ext cx="186870" cy="4781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3264106" y="4888553"/>
            <a:ext cx="186870" cy="478179"/>
          </a:xfrm>
          <a:prstGeom prst="rect">
            <a:avLst/>
          </a:prstGeom>
          <a:noFill/>
          <a:extLst>
            <a:ext uri="{909E8E84-426E-40DD-AFC4-6F175D3DCCD1}">
              <a14:hiddenFill xmlns:a14="http://schemas.microsoft.com/office/drawing/2010/main">
                <a:solidFill>
                  <a:srgbClr val="FFFFFF"/>
                </a:solidFill>
              </a14:hiddenFill>
            </a:ext>
          </a:extLst>
        </p:spPr>
      </p:pic>
      <p:sp>
        <p:nvSpPr>
          <p:cNvPr id="29" name="Left-Right Arrow 28"/>
          <p:cNvSpPr/>
          <p:nvPr/>
        </p:nvSpPr>
        <p:spPr bwMode="auto">
          <a:xfrm>
            <a:off x="4680724" y="5002853"/>
            <a:ext cx="2944217" cy="348419"/>
          </a:xfrm>
          <a:prstGeom prst="leftRightArrow">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505" fontAlgn="base">
              <a:spcBef>
                <a:spcPct val="0"/>
              </a:spcBef>
              <a:spcAft>
                <a:spcPct val="0"/>
              </a:spcAft>
              <a:defRPr/>
            </a:pPr>
            <a:r>
              <a:rPr lang="en-US" sz="1400" b="1" kern="0" dirty="0">
                <a:solidFill>
                  <a:srgbClr val="505050"/>
                </a:solidFill>
                <a:latin typeface="Segoe UI"/>
              </a:rPr>
              <a:t>Mailbox data</a:t>
            </a:r>
          </a:p>
        </p:txBody>
      </p:sp>
      <p:sp>
        <p:nvSpPr>
          <p:cNvPr id="4" name="Rectangle 3"/>
          <p:cNvSpPr/>
          <p:nvPr/>
        </p:nvSpPr>
        <p:spPr bwMode="auto">
          <a:xfrm>
            <a:off x="3450976" y="4957574"/>
            <a:ext cx="479189" cy="340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0" rIns="45701" bIns="45701" numCol="1" spcCol="0" rtlCol="0" fromWordArt="0" anchor="t" anchorCtr="0" forceAA="0" compatLnSpc="1">
            <a:prstTxWarp prst="textNoShape">
              <a:avLst/>
            </a:prstTxWarp>
            <a:noAutofit/>
          </a:bodyPr>
          <a:lstStyle/>
          <a:p>
            <a:pPr algn="ctr" defTabSz="913689" fontAlgn="base">
              <a:spcBef>
                <a:spcPct val="0"/>
              </a:spcBef>
              <a:spcAft>
                <a:spcPct val="0"/>
              </a:spcAft>
              <a:defRPr/>
            </a:pPr>
            <a:r>
              <a:rPr lang="en-US" sz="1400" kern="0" dirty="0">
                <a:solidFill>
                  <a:srgbClr val="D2D2D2"/>
                </a:solidFill>
                <a:latin typeface="Segoe UI"/>
                <a:ea typeface="Segoe UI" pitchFamily="34" charset="0"/>
                <a:cs typeface="Segoe UI" pitchFamily="34" charset="0"/>
              </a:rPr>
              <a:t>MRS</a:t>
            </a:r>
          </a:p>
        </p:txBody>
      </p:sp>
      <p:grpSp>
        <p:nvGrpSpPr>
          <p:cNvPr id="5" name="Group 4"/>
          <p:cNvGrpSpPr/>
          <p:nvPr/>
        </p:nvGrpSpPr>
        <p:grpSpPr>
          <a:xfrm>
            <a:off x="3760804" y="5155557"/>
            <a:ext cx="137102" cy="137102"/>
            <a:chOff x="5021100" y="5911571"/>
            <a:chExt cx="271276" cy="307220"/>
          </a:xfrm>
        </p:grpSpPr>
        <p:sp>
          <p:nvSpPr>
            <p:cNvPr id="31" name="Oval 30"/>
            <p:cNvSpPr/>
            <p:nvPr/>
          </p:nvSpPr>
          <p:spPr bwMode="auto">
            <a:xfrm>
              <a:off x="5021100" y="5911571"/>
              <a:ext cx="267883" cy="30722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61" tIns="143330" rIns="179161" bIns="143330" numCol="1" spcCol="0" rtlCol="0" fromWordArt="0" anchor="t" anchorCtr="0" forceAA="0" compatLnSpc="1">
              <a:prstTxWarp prst="textNoShape">
                <a:avLst/>
              </a:prstTxWarp>
              <a:noAutofit/>
            </a:bodyPr>
            <a:lstStyle/>
            <a:p>
              <a:pPr algn="ctr" defTabSz="895505" fontAlgn="base">
                <a:lnSpc>
                  <a:spcPct val="90000"/>
                </a:lnSpc>
                <a:spcBef>
                  <a:spcPct val="0"/>
                </a:spcBef>
                <a:spcAft>
                  <a:spcPct val="0"/>
                </a:spcAft>
                <a:defRPr/>
              </a:pPr>
              <a:endParaRPr lang="en-US" sz="1960" kern="0" spc="-49" dirty="0">
                <a:gradFill>
                  <a:gsLst>
                    <a:gs pos="1250">
                      <a:srgbClr val="EFEFEF"/>
                    </a:gs>
                    <a:gs pos="10417">
                      <a:srgbClr val="EFEFEF"/>
                    </a:gs>
                  </a:gsLst>
                  <a:lin ang="5400000" scaled="0"/>
                </a:gradFill>
                <a:latin typeface="Segoe UI"/>
              </a:endParaRPr>
            </a:p>
          </p:txBody>
        </p:sp>
        <p:sp>
          <p:nvSpPr>
            <p:cNvPr id="32" name="Freeform 31"/>
            <p:cNvSpPr>
              <a:spLocks noEditPoints="1"/>
            </p:cNvSpPr>
            <p:nvPr/>
          </p:nvSpPr>
          <p:spPr bwMode="auto">
            <a:xfrm>
              <a:off x="5021100" y="5938659"/>
              <a:ext cx="271276" cy="259102"/>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solidFill>
            <a:ln>
              <a:noFill/>
            </a:ln>
          </p:spPr>
          <p:txBody>
            <a:bodyPr vert="horz" wrap="square" lIns="89581" tIns="44791" rIns="89581" bIns="44791" numCol="1" anchor="t" anchorCtr="0" compatLnSpc="1">
              <a:prstTxWarp prst="textNoShape">
                <a:avLst/>
              </a:prstTxWarp>
            </a:bodyPr>
            <a:lstStyle/>
            <a:p>
              <a:pPr defTabSz="896155">
                <a:defRPr/>
              </a:pPr>
              <a:endParaRPr lang="en-US" sz="1764" kern="0">
                <a:solidFill>
                  <a:srgbClr val="505050"/>
                </a:solidFill>
                <a:latin typeface="Segoe UI"/>
              </a:endParaRPr>
            </a:p>
          </p:txBody>
        </p:sp>
      </p:grpSp>
      <p:sp>
        <p:nvSpPr>
          <p:cNvPr id="6" name="TextBox 5"/>
          <p:cNvSpPr txBox="1"/>
          <p:nvPr/>
        </p:nvSpPr>
        <p:spPr>
          <a:xfrm>
            <a:off x="2027548" y="2464592"/>
            <a:ext cx="1603983" cy="644437"/>
          </a:xfrm>
          <a:prstGeom prst="rect">
            <a:avLst/>
          </a:prstGeom>
          <a:noFill/>
        </p:spPr>
        <p:txBody>
          <a:bodyPr wrap="square" rtlCol="0">
            <a:spAutoFit/>
          </a:bodyPr>
          <a:lstStyle/>
          <a:p>
            <a:pPr algn="ctr" defTabSz="896155">
              <a:defRPr/>
            </a:pPr>
            <a:r>
              <a:rPr lang="en-US" kern="0" dirty="0">
                <a:solidFill>
                  <a:srgbClr val="FFFFFF"/>
                </a:solidFill>
                <a:latin typeface="Segoe UI"/>
              </a:rPr>
              <a:t>Calendaring &amp; Free/Busy</a:t>
            </a:r>
          </a:p>
        </p:txBody>
      </p:sp>
      <p:sp>
        <p:nvSpPr>
          <p:cNvPr id="24" name="TextBox 23"/>
          <p:cNvSpPr txBox="1"/>
          <p:nvPr/>
        </p:nvSpPr>
        <p:spPr>
          <a:xfrm>
            <a:off x="3281098" y="3541980"/>
            <a:ext cx="1371016" cy="367477"/>
          </a:xfrm>
          <a:prstGeom prst="rect">
            <a:avLst/>
          </a:prstGeom>
          <a:noFill/>
        </p:spPr>
        <p:txBody>
          <a:bodyPr wrap="square" rtlCol="0">
            <a:spAutoFit/>
          </a:bodyPr>
          <a:lstStyle/>
          <a:p>
            <a:pPr algn="ctr" defTabSz="896155">
              <a:defRPr/>
            </a:pPr>
            <a:r>
              <a:rPr lang="en-US" kern="0" dirty="0">
                <a:solidFill>
                  <a:srgbClr val="FFFFFF"/>
                </a:solidFill>
                <a:latin typeface="Segoe UI"/>
              </a:rPr>
              <a:t>Messaging</a:t>
            </a:r>
          </a:p>
        </p:txBody>
      </p:sp>
      <p:sp>
        <p:nvSpPr>
          <p:cNvPr id="25" name="TextBox 24"/>
          <p:cNvSpPr txBox="1"/>
          <p:nvPr/>
        </p:nvSpPr>
        <p:spPr>
          <a:xfrm>
            <a:off x="9851722" y="359887"/>
            <a:ext cx="1371016" cy="644437"/>
          </a:xfrm>
          <a:prstGeom prst="rect">
            <a:avLst/>
          </a:prstGeom>
          <a:noFill/>
        </p:spPr>
        <p:txBody>
          <a:bodyPr wrap="square" rtlCol="0">
            <a:spAutoFit/>
          </a:bodyPr>
          <a:lstStyle/>
          <a:p>
            <a:pPr algn="ctr" defTabSz="896155">
              <a:defRPr/>
            </a:pPr>
            <a:r>
              <a:rPr lang="en-US" kern="0" dirty="0">
                <a:solidFill>
                  <a:srgbClr val="FFFFFF"/>
                </a:solidFill>
                <a:latin typeface="Segoe UI"/>
              </a:rPr>
              <a:t>Address Book</a:t>
            </a:r>
          </a:p>
        </p:txBody>
      </p:sp>
    </p:spTree>
    <p:custDataLst>
      <p:tags r:id="rId1"/>
    </p:custDataLst>
    <p:extLst>
      <p:ext uri="{BB962C8B-B14F-4D97-AF65-F5344CB8AC3E}">
        <p14:creationId xmlns:p14="http://schemas.microsoft.com/office/powerpoint/2010/main" val="340845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1" grpId="0" animBg="1"/>
      <p:bldP spid="29" grpId="0" animBg="1"/>
      <p:bldP spid="4" grpId="0" animBg="1"/>
      <p:bldP spid="6"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73" y="149597"/>
            <a:ext cx="11151917" cy="747897"/>
          </a:xfrm>
        </p:spPr>
        <p:txBody>
          <a:bodyPr/>
          <a:lstStyle/>
          <a:p>
            <a:r>
              <a:rPr lang="en-US" b="1" dirty="0">
                <a:solidFill>
                  <a:schemeClr val="tx2"/>
                </a:solidFill>
              </a:rPr>
              <a:t>Exchange Hybrid Wizard History</a:t>
            </a:r>
          </a:p>
        </p:txBody>
      </p:sp>
      <p:sp>
        <p:nvSpPr>
          <p:cNvPr id="22" name="Right Arrow 21"/>
          <p:cNvSpPr/>
          <p:nvPr/>
        </p:nvSpPr>
        <p:spPr bwMode="auto">
          <a:xfrm>
            <a:off x="-104272" y="1794570"/>
            <a:ext cx="12296272" cy="597206"/>
          </a:xfrm>
          <a:prstGeom prst="rightArrow">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0" name="Rectangle 29"/>
          <p:cNvSpPr/>
          <p:nvPr/>
        </p:nvSpPr>
        <p:spPr bwMode="auto">
          <a:xfrm>
            <a:off x="1771247" y="2627622"/>
            <a:ext cx="1642319" cy="1130193"/>
          </a:xfrm>
          <a:prstGeom prst="rect">
            <a:avLst/>
          </a:prstGeom>
          <a:solidFill>
            <a:srgbClr val="4D9E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Exchange 2010 SP2</a:t>
            </a:r>
          </a:p>
          <a:p>
            <a:pPr algn="ctr" defTabSz="913412" fontAlgn="base">
              <a:spcBef>
                <a:spcPct val="0"/>
              </a:spcBef>
              <a:spcAft>
                <a:spcPct val="0"/>
              </a:spcAft>
              <a:defRPr/>
            </a:pPr>
            <a:endParaRPr lang="en-US" sz="1370" b="1" kern="0" dirty="0">
              <a:gradFill>
                <a:gsLst>
                  <a:gs pos="0">
                    <a:srgbClr val="FFFFFF"/>
                  </a:gs>
                  <a:gs pos="100000">
                    <a:srgbClr val="FFFFFF"/>
                  </a:gs>
                </a:gsLst>
                <a:lin ang="5400000" scaled="0"/>
              </a:gradFill>
              <a:latin typeface="Segoe UI"/>
            </a:endParaRPr>
          </a:p>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HCW introduced</a:t>
            </a:r>
          </a:p>
        </p:txBody>
      </p:sp>
      <p:sp>
        <p:nvSpPr>
          <p:cNvPr id="31" name="Rectangle 30"/>
          <p:cNvSpPr/>
          <p:nvPr/>
        </p:nvSpPr>
        <p:spPr bwMode="auto">
          <a:xfrm>
            <a:off x="1771247" y="4163169"/>
            <a:ext cx="1642319" cy="1322835"/>
          </a:xfrm>
          <a:prstGeom prst="rect">
            <a:avLst/>
          </a:prstGeom>
          <a:solidFill>
            <a:srgbClr val="4D9E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kern="0" dirty="0">
                <a:gradFill>
                  <a:gsLst>
                    <a:gs pos="0">
                      <a:srgbClr val="FFFFFF"/>
                    </a:gs>
                    <a:gs pos="100000">
                      <a:srgbClr val="FFFFFF"/>
                    </a:gs>
                  </a:gsLst>
                  <a:lin ang="5400000" scaled="0"/>
                </a:gradFill>
                <a:latin typeface="Segoe UI"/>
              </a:rPr>
              <a:t>Removed confusing requirements for additional domains: </a:t>
            </a:r>
            <a:r>
              <a:rPr lang="en-US" sz="1370" kern="0" dirty="0" err="1">
                <a:gradFill>
                  <a:gsLst>
                    <a:gs pos="0">
                      <a:srgbClr val="FFFFFF"/>
                    </a:gs>
                    <a:gs pos="100000">
                      <a:srgbClr val="FFFFFF"/>
                    </a:gs>
                  </a:gsLst>
                  <a:lin ang="5400000" scaled="0"/>
                </a:gradFill>
                <a:latin typeface="Segoe UI"/>
              </a:rPr>
              <a:t>exchangedelegation</a:t>
            </a:r>
            <a:r>
              <a:rPr lang="en-US" sz="1370" kern="0" dirty="0">
                <a:gradFill>
                  <a:gsLst>
                    <a:gs pos="0">
                      <a:srgbClr val="FFFFFF"/>
                    </a:gs>
                    <a:gs pos="100000">
                      <a:srgbClr val="FFFFFF"/>
                    </a:gs>
                  </a:gsLst>
                  <a:lin ang="5400000" scaled="0"/>
                </a:gradFill>
                <a:latin typeface="Segoe UI"/>
              </a:rPr>
              <a:t> and service.contoso.com</a:t>
            </a:r>
          </a:p>
        </p:txBody>
      </p:sp>
      <p:sp>
        <p:nvSpPr>
          <p:cNvPr id="32" name="Rectangle 31"/>
          <p:cNvSpPr/>
          <p:nvPr/>
        </p:nvSpPr>
        <p:spPr bwMode="auto">
          <a:xfrm>
            <a:off x="3473922" y="2625230"/>
            <a:ext cx="1642319" cy="1130193"/>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Exchange 2013</a:t>
            </a:r>
          </a:p>
          <a:p>
            <a:pPr algn="ctr" defTabSz="913412" fontAlgn="base">
              <a:spcBef>
                <a:spcPct val="0"/>
              </a:spcBef>
              <a:spcAft>
                <a:spcPct val="0"/>
              </a:spcAft>
              <a:defRPr/>
            </a:pPr>
            <a:endParaRPr lang="en-US" sz="1370" b="1" kern="0" dirty="0">
              <a:gradFill>
                <a:gsLst>
                  <a:gs pos="0">
                    <a:srgbClr val="FFFFFF"/>
                  </a:gs>
                  <a:gs pos="100000">
                    <a:srgbClr val="FFFFFF"/>
                  </a:gs>
                </a:gsLst>
                <a:lin ang="5400000" scaled="0"/>
              </a:gradFill>
              <a:latin typeface="Segoe UI"/>
            </a:endParaRPr>
          </a:p>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HCW with web-based UI</a:t>
            </a:r>
          </a:p>
        </p:txBody>
      </p:sp>
      <p:sp>
        <p:nvSpPr>
          <p:cNvPr id="33" name="Rectangle 32"/>
          <p:cNvSpPr/>
          <p:nvPr/>
        </p:nvSpPr>
        <p:spPr bwMode="auto">
          <a:xfrm>
            <a:off x="3473922" y="4163168"/>
            <a:ext cx="1642319" cy="132283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kern="0" dirty="0">
                <a:gradFill>
                  <a:gsLst>
                    <a:gs pos="0">
                      <a:srgbClr val="FFFFFF"/>
                    </a:gs>
                    <a:gs pos="100000">
                      <a:srgbClr val="FFFFFF"/>
                    </a:gs>
                  </a:gsLst>
                  <a:lin ang="5400000" scaled="0"/>
                </a:gradFill>
                <a:latin typeface="Segoe UI"/>
              </a:rPr>
              <a:t>Greatly simplified transport configuration</a:t>
            </a:r>
          </a:p>
        </p:txBody>
      </p:sp>
      <p:sp>
        <p:nvSpPr>
          <p:cNvPr id="34" name="Rectangle 33"/>
          <p:cNvSpPr/>
          <p:nvPr/>
        </p:nvSpPr>
        <p:spPr bwMode="auto">
          <a:xfrm>
            <a:off x="5169401" y="2634049"/>
            <a:ext cx="1642319" cy="113019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b="1" kern="0" dirty="0">
                <a:solidFill>
                  <a:schemeClr val="bg1"/>
                </a:solidFill>
                <a:latin typeface="Segoe UI"/>
              </a:rPr>
              <a:t>Exchange 2013 </a:t>
            </a:r>
          </a:p>
          <a:p>
            <a:pPr algn="ctr" defTabSz="913412" fontAlgn="base">
              <a:spcBef>
                <a:spcPct val="0"/>
              </a:spcBef>
              <a:spcAft>
                <a:spcPct val="0"/>
              </a:spcAft>
              <a:defRPr/>
            </a:pPr>
            <a:r>
              <a:rPr lang="en-US" sz="1370" b="1" kern="0" dirty="0">
                <a:solidFill>
                  <a:schemeClr val="bg1"/>
                </a:solidFill>
                <a:latin typeface="Segoe UI"/>
              </a:rPr>
              <a:t>SP1</a:t>
            </a:r>
          </a:p>
        </p:txBody>
      </p:sp>
      <p:sp>
        <p:nvSpPr>
          <p:cNvPr id="35" name="Rectangle 34"/>
          <p:cNvSpPr/>
          <p:nvPr/>
        </p:nvSpPr>
        <p:spPr bwMode="auto">
          <a:xfrm>
            <a:off x="5160307" y="4155178"/>
            <a:ext cx="1642319" cy="1338446"/>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kern="0" dirty="0">
                <a:solidFill>
                  <a:schemeClr val="bg1"/>
                </a:solidFill>
                <a:latin typeface="Segoe UI"/>
              </a:rPr>
              <a:t>Multiple exchange organizations now supported</a:t>
            </a:r>
          </a:p>
          <a:p>
            <a:pPr algn="ctr" defTabSz="913412" fontAlgn="base">
              <a:spcBef>
                <a:spcPct val="0"/>
              </a:spcBef>
              <a:spcAft>
                <a:spcPct val="0"/>
              </a:spcAft>
              <a:defRPr/>
            </a:pPr>
            <a:endParaRPr lang="en-US" sz="1370" kern="0" dirty="0">
              <a:solidFill>
                <a:schemeClr val="bg1"/>
              </a:solidFill>
              <a:latin typeface="Segoe UI"/>
            </a:endParaRPr>
          </a:p>
          <a:p>
            <a:pPr algn="ctr" defTabSz="913412" fontAlgn="base">
              <a:spcBef>
                <a:spcPct val="0"/>
              </a:spcBef>
              <a:spcAft>
                <a:spcPct val="0"/>
              </a:spcAft>
              <a:defRPr/>
            </a:pPr>
            <a:r>
              <a:rPr lang="en-US" sz="1370" kern="0" dirty="0">
                <a:solidFill>
                  <a:schemeClr val="bg1"/>
                </a:solidFill>
                <a:latin typeface="Segoe UI"/>
              </a:rPr>
              <a:t>Supports Exchange </a:t>
            </a:r>
          </a:p>
          <a:p>
            <a:pPr algn="ctr" defTabSz="913412" fontAlgn="base">
              <a:spcBef>
                <a:spcPct val="0"/>
              </a:spcBef>
              <a:spcAft>
                <a:spcPct val="0"/>
              </a:spcAft>
              <a:defRPr/>
            </a:pPr>
            <a:r>
              <a:rPr lang="en-US" sz="1370" kern="0" dirty="0">
                <a:solidFill>
                  <a:schemeClr val="bg1"/>
                </a:solidFill>
                <a:latin typeface="Segoe UI"/>
              </a:rPr>
              <a:t>2013 Edge</a:t>
            </a:r>
          </a:p>
        </p:txBody>
      </p:sp>
      <p:sp>
        <p:nvSpPr>
          <p:cNvPr id="36" name="Rectangle 35"/>
          <p:cNvSpPr/>
          <p:nvPr/>
        </p:nvSpPr>
        <p:spPr bwMode="auto">
          <a:xfrm>
            <a:off x="94028" y="2624366"/>
            <a:ext cx="1642319" cy="113019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Exchange 2010 SP1</a:t>
            </a:r>
          </a:p>
          <a:p>
            <a:pPr algn="ctr" defTabSz="913412" fontAlgn="base">
              <a:spcBef>
                <a:spcPct val="0"/>
              </a:spcBef>
              <a:spcAft>
                <a:spcPct val="0"/>
              </a:spcAft>
              <a:defRPr/>
            </a:pPr>
            <a:endParaRPr lang="en-US" sz="1370" b="1" kern="0" dirty="0">
              <a:gradFill>
                <a:gsLst>
                  <a:gs pos="0">
                    <a:srgbClr val="FFFFFF"/>
                  </a:gs>
                  <a:gs pos="100000">
                    <a:srgbClr val="FFFFFF"/>
                  </a:gs>
                </a:gsLst>
                <a:lin ang="5400000" scaled="0"/>
              </a:gradFill>
              <a:latin typeface="Segoe UI"/>
            </a:endParaRPr>
          </a:p>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72 pages of documentation</a:t>
            </a:r>
          </a:p>
        </p:txBody>
      </p:sp>
      <p:cxnSp>
        <p:nvCxnSpPr>
          <p:cNvPr id="37" name="Straight Connector 36"/>
          <p:cNvCxnSpPr>
            <a:stCxn id="36" idx="0"/>
          </p:cNvCxnSpPr>
          <p:nvPr/>
        </p:nvCxnSpPr>
        <p:spPr>
          <a:xfrm flipH="1" flipV="1">
            <a:off x="913586" y="2216622"/>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2590006" y="2217487"/>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4291882" y="2217486"/>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5976670" y="2223914"/>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92429" y="4162302"/>
            <a:ext cx="1642319" cy="132462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kern="0" dirty="0">
                <a:gradFill>
                  <a:gsLst>
                    <a:gs pos="0">
                      <a:srgbClr val="FFFFFF"/>
                    </a:gs>
                    <a:gs pos="100000">
                      <a:srgbClr val="FFFFFF"/>
                    </a:gs>
                  </a:gsLst>
                  <a:lin ang="5400000" scaled="0"/>
                </a:gradFill>
                <a:latin typeface="Segoe UI"/>
              </a:rPr>
              <a:t>Extremely complex and low adoption</a:t>
            </a:r>
          </a:p>
        </p:txBody>
      </p:sp>
      <p:cxnSp>
        <p:nvCxnSpPr>
          <p:cNvPr id="45" name="Straight Connector 44"/>
          <p:cNvCxnSpPr/>
          <p:nvPr/>
        </p:nvCxnSpPr>
        <p:spPr>
          <a:xfrm flipH="1" flipV="1">
            <a:off x="882122" y="3754555"/>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2590006" y="3755423"/>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4290282" y="3750644"/>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5981467" y="3759459"/>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auto">
          <a:xfrm>
            <a:off x="789528" y="1940583"/>
            <a:ext cx="248117" cy="248117"/>
          </a:xfrm>
          <a:prstGeom prst="ellipse">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174" kern="0" dirty="0">
                <a:gradFill>
                  <a:gsLst>
                    <a:gs pos="0">
                      <a:srgbClr val="FFFFFF"/>
                    </a:gs>
                    <a:gs pos="100000">
                      <a:srgbClr val="FFFFFF"/>
                    </a:gs>
                  </a:gsLst>
                  <a:lin ang="5400000" scaled="0"/>
                </a:gradFill>
                <a:latin typeface="Segoe UI"/>
              </a:rPr>
              <a:t>1</a:t>
            </a:r>
            <a:endParaRPr lang="en-US" sz="1960" kern="0" dirty="0">
              <a:gradFill>
                <a:gsLst>
                  <a:gs pos="0">
                    <a:srgbClr val="FFFFFF"/>
                  </a:gs>
                  <a:gs pos="100000">
                    <a:srgbClr val="FFFFFF"/>
                  </a:gs>
                </a:gsLst>
                <a:lin ang="5400000" scaled="0"/>
              </a:gradFill>
              <a:latin typeface="Segoe UI"/>
            </a:endParaRPr>
          </a:p>
        </p:txBody>
      </p:sp>
      <p:sp>
        <p:nvSpPr>
          <p:cNvPr id="66" name="Oval 65"/>
          <p:cNvSpPr/>
          <p:nvPr/>
        </p:nvSpPr>
        <p:spPr bwMode="auto">
          <a:xfrm>
            <a:off x="2465949" y="1939662"/>
            <a:ext cx="248117" cy="248117"/>
          </a:xfrm>
          <a:prstGeom prst="ellipse">
            <a:avLst/>
          </a:prstGeom>
          <a:solidFill>
            <a:srgbClr val="4D9ED7"/>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174" kern="0" dirty="0">
                <a:gradFill>
                  <a:gsLst>
                    <a:gs pos="0">
                      <a:srgbClr val="FFFFFF"/>
                    </a:gs>
                    <a:gs pos="100000">
                      <a:srgbClr val="FFFFFF"/>
                    </a:gs>
                  </a:gsLst>
                  <a:lin ang="5400000" scaled="0"/>
                </a:gradFill>
                <a:latin typeface="Segoe UI"/>
              </a:rPr>
              <a:t>2</a:t>
            </a:r>
            <a:endParaRPr lang="en-US" sz="1960" kern="0" dirty="0">
              <a:gradFill>
                <a:gsLst>
                  <a:gs pos="0">
                    <a:srgbClr val="FFFFFF"/>
                  </a:gs>
                  <a:gs pos="100000">
                    <a:srgbClr val="FFFFFF"/>
                  </a:gs>
                </a:gsLst>
                <a:lin ang="5400000" scaled="0"/>
              </a:gradFill>
              <a:latin typeface="Segoe UI"/>
            </a:endParaRPr>
          </a:p>
        </p:txBody>
      </p:sp>
      <p:sp>
        <p:nvSpPr>
          <p:cNvPr id="68" name="Oval 67"/>
          <p:cNvSpPr/>
          <p:nvPr/>
        </p:nvSpPr>
        <p:spPr bwMode="auto">
          <a:xfrm>
            <a:off x="4175223" y="1941375"/>
            <a:ext cx="248117" cy="248117"/>
          </a:xfrm>
          <a:prstGeom prst="ellipse">
            <a:avLst/>
          </a:prstGeom>
          <a:solidFill>
            <a:schemeClr val="accent3"/>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174" kern="0" dirty="0">
                <a:gradFill>
                  <a:gsLst>
                    <a:gs pos="0">
                      <a:srgbClr val="FFFFFF"/>
                    </a:gs>
                    <a:gs pos="100000">
                      <a:srgbClr val="FFFFFF"/>
                    </a:gs>
                  </a:gsLst>
                  <a:lin ang="5400000" scaled="0"/>
                </a:gradFill>
                <a:latin typeface="Segoe UI"/>
              </a:rPr>
              <a:t>3</a:t>
            </a:r>
            <a:endParaRPr lang="en-US" sz="1960" kern="0" dirty="0">
              <a:gradFill>
                <a:gsLst>
                  <a:gs pos="0">
                    <a:srgbClr val="FFFFFF"/>
                  </a:gs>
                  <a:gs pos="100000">
                    <a:srgbClr val="FFFFFF"/>
                  </a:gs>
                </a:gsLst>
                <a:lin ang="5400000" scaled="0"/>
              </a:gradFill>
              <a:latin typeface="Segoe UI"/>
            </a:endParaRPr>
          </a:p>
        </p:txBody>
      </p:sp>
      <p:sp>
        <p:nvSpPr>
          <p:cNvPr id="70" name="Oval 69"/>
          <p:cNvSpPr/>
          <p:nvPr/>
        </p:nvSpPr>
        <p:spPr bwMode="auto">
          <a:xfrm>
            <a:off x="5861290" y="1947283"/>
            <a:ext cx="248117" cy="248117"/>
          </a:xfrm>
          <a:prstGeom prst="ellipse">
            <a:avLst/>
          </a:prstGeom>
          <a:solidFill>
            <a:schemeClr val="accent4"/>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174" kern="0" dirty="0">
                <a:gradFill>
                  <a:gsLst>
                    <a:gs pos="0">
                      <a:srgbClr val="FFFFFF"/>
                    </a:gs>
                    <a:gs pos="100000">
                      <a:srgbClr val="FFFFFF"/>
                    </a:gs>
                  </a:gsLst>
                  <a:lin ang="5400000" scaled="0"/>
                </a:gradFill>
                <a:latin typeface="Segoe UI"/>
              </a:rPr>
              <a:t>4</a:t>
            </a:r>
            <a:endParaRPr lang="en-US" sz="1960" kern="0" dirty="0">
              <a:gradFill>
                <a:gsLst>
                  <a:gs pos="0">
                    <a:srgbClr val="FFFFFF"/>
                  </a:gs>
                  <a:gs pos="100000">
                    <a:srgbClr val="FFFFFF"/>
                  </a:gs>
                </a:gsLst>
                <a:lin ang="5400000" scaled="0"/>
              </a:gradFill>
              <a:latin typeface="Segoe UI"/>
            </a:endParaRPr>
          </a:p>
        </p:txBody>
      </p:sp>
      <p:sp>
        <p:nvSpPr>
          <p:cNvPr id="38" name="Rectangle 37"/>
          <p:cNvSpPr/>
          <p:nvPr/>
        </p:nvSpPr>
        <p:spPr bwMode="auto">
          <a:xfrm>
            <a:off x="6853815" y="2638829"/>
            <a:ext cx="1642319" cy="1130193"/>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Exchange 2013 </a:t>
            </a:r>
          </a:p>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CU5</a:t>
            </a:r>
          </a:p>
        </p:txBody>
      </p:sp>
      <p:sp>
        <p:nvSpPr>
          <p:cNvPr id="39" name="Rectangle 38"/>
          <p:cNvSpPr/>
          <p:nvPr/>
        </p:nvSpPr>
        <p:spPr bwMode="auto">
          <a:xfrm>
            <a:off x="6853815" y="4159958"/>
            <a:ext cx="1642319" cy="1352843"/>
          </a:xfrm>
          <a:prstGeom prst="rect">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kern="0" dirty="0">
                <a:gradFill>
                  <a:gsLst>
                    <a:gs pos="0">
                      <a:srgbClr val="FFFFFF"/>
                    </a:gs>
                    <a:gs pos="100000">
                      <a:srgbClr val="FFFFFF"/>
                    </a:gs>
                  </a:gsLst>
                  <a:lin ang="5400000" scaled="0"/>
                </a:gradFill>
                <a:latin typeface="Segoe UI"/>
              </a:rPr>
              <a:t>Native OAUTH</a:t>
            </a:r>
          </a:p>
        </p:txBody>
      </p:sp>
      <p:cxnSp>
        <p:nvCxnSpPr>
          <p:cNvPr id="40" name="Straight Connector 39"/>
          <p:cNvCxnSpPr/>
          <p:nvPr/>
        </p:nvCxnSpPr>
        <p:spPr>
          <a:xfrm flipH="1" flipV="1">
            <a:off x="7670176" y="2228693"/>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7674973" y="3764239"/>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Oval 52"/>
          <p:cNvSpPr/>
          <p:nvPr/>
        </p:nvSpPr>
        <p:spPr bwMode="auto">
          <a:xfrm>
            <a:off x="7554797" y="1952063"/>
            <a:ext cx="248117" cy="248117"/>
          </a:xfrm>
          <a:prstGeom prst="ellipse">
            <a:avLst/>
          </a:prstGeom>
          <a:solidFill>
            <a:schemeClr val="accent6">
              <a:lumMod val="7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174" kern="0" dirty="0">
                <a:gradFill>
                  <a:gsLst>
                    <a:gs pos="0">
                      <a:srgbClr val="FFFFFF"/>
                    </a:gs>
                    <a:gs pos="100000">
                      <a:srgbClr val="FFFFFF"/>
                    </a:gs>
                  </a:gsLst>
                  <a:lin ang="5400000" scaled="0"/>
                </a:gradFill>
                <a:latin typeface="Segoe UI"/>
              </a:rPr>
              <a:t>5</a:t>
            </a:r>
            <a:endParaRPr lang="en-US" sz="1960" kern="0" dirty="0">
              <a:gradFill>
                <a:gsLst>
                  <a:gs pos="0">
                    <a:srgbClr val="FFFFFF"/>
                  </a:gs>
                  <a:gs pos="100000">
                    <a:srgbClr val="FFFFFF"/>
                  </a:gs>
                </a:gsLst>
                <a:lin ang="5400000" scaled="0"/>
              </a:gradFill>
              <a:latin typeface="Segoe UI"/>
            </a:endParaRPr>
          </a:p>
        </p:txBody>
      </p:sp>
      <p:sp>
        <p:nvSpPr>
          <p:cNvPr id="54" name="Rectangle 53"/>
          <p:cNvSpPr/>
          <p:nvPr/>
        </p:nvSpPr>
        <p:spPr bwMode="auto">
          <a:xfrm>
            <a:off x="8554464" y="2638829"/>
            <a:ext cx="1642319" cy="1130193"/>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Exchange 2013 </a:t>
            </a:r>
          </a:p>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CU10 and 2016</a:t>
            </a:r>
          </a:p>
        </p:txBody>
      </p:sp>
      <p:sp>
        <p:nvSpPr>
          <p:cNvPr id="55" name="Rectangle 54"/>
          <p:cNvSpPr/>
          <p:nvPr/>
        </p:nvSpPr>
        <p:spPr bwMode="auto">
          <a:xfrm>
            <a:off x="8554464" y="4159958"/>
            <a:ext cx="1642319" cy="1352843"/>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kern="0" dirty="0">
                <a:gradFill>
                  <a:gsLst>
                    <a:gs pos="0">
                      <a:srgbClr val="FFFFFF"/>
                    </a:gs>
                    <a:gs pos="100000">
                      <a:srgbClr val="FFFFFF"/>
                    </a:gs>
                  </a:gsLst>
                  <a:lin ang="5400000" scaled="0"/>
                </a:gradFill>
                <a:latin typeface="Segoe UI"/>
              </a:rPr>
              <a:t>Office 365 HCW</a:t>
            </a:r>
          </a:p>
        </p:txBody>
      </p:sp>
      <p:cxnSp>
        <p:nvCxnSpPr>
          <p:cNvPr id="56" name="Straight Connector 55"/>
          <p:cNvCxnSpPr/>
          <p:nvPr/>
        </p:nvCxnSpPr>
        <p:spPr>
          <a:xfrm flipH="1" flipV="1">
            <a:off x="9370826" y="2228693"/>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9375621" y="3764239"/>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Oval 58"/>
          <p:cNvSpPr/>
          <p:nvPr/>
        </p:nvSpPr>
        <p:spPr bwMode="auto">
          <a:xfrm>
            <a:off x="9255446" y="1952063"/>
            <a:ext cx="248117" cy="248117"/>
          </a:xfrm>
          <a:prstGeom prst="ellipse">
            <a:avLst/>
          </a:prstGeom>
          <a:solidFill>
            <a:schemeClr val="accent1">
              <a:lumMod val="60000"/>
              <a:lumOff val="40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174" kern="0" dirty="0">
                <a:gradFill>
                  <a:gsLst>
                    <a:gs pos="0">
                      <a:srgbClr val="FFFFFF"/>
                    </a:gs>
                    <a:gs pos="100000">
                      <a:srgbClr val="FFFFFF"/>
                    </a:gs>
                  </a:gsLst>
                  <a:lin ang="5400000" scaled="0"/>
                </a:gradFill>
                <a:latin typeface="Segoe UI"/>
              </a:rPr>
              <a:t>6</a:t>
            </a:r>
            <a:endParaRPr lang="en-US" sz="1960"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10235680" y="2640217"/>
            <a:ext cx="1642319" cy="113019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b="1" kern="0" dirty="0">
                <a:gradFill>
                  <a:gsLst>
                    <a:gs pos="0">
                      <a:srgbClr val="FFFFFF"/>
                    </a:gs>
                    <a:gs pos="100000">
                      <a:srgbClr val="FFFFFF"/>
                    </a:gs>
                  </a:gsLst>
                  <a:lin ang="5400000" scaled="0"/>
                </a:gradFill>
                <a:latin typeface="Segoe UI"/>
              </a:rPr>
              <a:t>Exchange 2010 </a:t>
            </a:r>
          </a:p>
        </p:txBody>
      </p:sp>
      <p:sp>
        <p:nvSpPr>
          <p:cNvPr id="71" name="Rectangle 70"/>
          <p:cNvSpPr/>
          <p:nvPr/>
        </p:nvSpPr>
        <p:spPr bwMode="auto">
          <a:xfrm>
            <a:off x="10235680" y="4161346"/>
            <a:ext cx="1642319" cy="135284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370" kern="0" dirty="0">
                <a:gradFill>
                  <a:gsLst>
                    <a:gs pos="0">
                      <a:srgbClr val="FFFFFF"/>
                    </a:gs>
                    <a:gs pos="100000">
                      <a:srgbClr val="FFFFFF"/>
                    </a:gs>
                  </a:gsLst>
                  <a:lin ang="5400000" scaled="0"/>
                </a:gradFill>
                <a:latin typeface="Segoe UI"/>
              </a:rPr>
              <a:t>Office 365 HCW</a:t>
            </a:r>
          </a:p>
        </p:txBody>
      </p:sp>
      <p:cxnSp>
        <p:nvCxnSpPr>
          <p:cNvPr id="72" name="Straight Connector 71"/>
          <p:cNvCxnSpPr/>
          <p:nvPr/>
        </p:nvCxnSpPr>
        <p:spPr>
          <a:xfrm flipH="1" flipV="1">
            <a:off x="11052042" y="2230081"/>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11056837" y="3765627"/>
            <a:ext cx="1600" cy="407745"/>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Oval 73"/>
          <p:cNvSpPr/>
          <p:nvPr/>
        </p:nvSpPr>
        <p:spPr bwMode="auto">
          <a:xfrm>
            <a:off x="10936663" y="1953451"/>
            <a:ext cx="248117" cy="248117"/>
          </a:xfrm>
          <a:prstGeom prst="ellipse">
            <a:avLst/>
          </a:prstGeom>
          <a:solidFill>
            <a:schemeClr val="accent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0" rIns="0" bIns="45690" numCol="1" rtlCol="0" anchor="ctr" anchorCtr="0" compatLnSpc="1">
            <a:prstTxWarp prst="textNoShape">
              <a:avLst/>
            </a:prstTxWarp>
          </a:bodyPr>
          <a:lstStyle/>
          <a:p>
            <a:pPr algn="ctr" defTabSz="913412" fontAlgn="base">
              <a:spcBef>
                <a:spcPct val="0"/>
              </a:spcBef>
              <a:spcAft>
                <a:spcPct val="0"/>
              </a:spcAft>
              <a:defRPr/>
            </a:pPr>
            <a:r>
              <a:rPr lang="en-US" sz="1174" kern="0" dirty="0">
                <a:gradFill>
                  <a:gsLst>
                    <a:gs pos="0">
                      <a:srgbClr val="FFFFFF"/>
                    </a:gs>
                    <a:gs pos="100000">
                      <a:srgbClr val="FFFFFF"/>
                    </a:gs>
                  </a:gsLst>
                  <a:lin ang="5400000" scaled="0"/>
                </a:gradFill>
                <a:latin typeface="Segoe UI"/>
              </a:rPr>
              <a:t>7</a:t>
            </a:r>
            <a:endParaRPr lang="en-US" sz="1960"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62639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P spid="31" grpId="0" animBg="1"/>
      <p:bldP spid="32" grpId="0" animBg="1"/>
      <p:bldP spid="33" grpId="0" animBg="1"/>
      <p:bldP spid="34" grpId="0" animBg="1"/>
      <p:bldP spid="35" grpId="0" animBg="1"/>
      <p:bldP spid="36" grpId="0" animBg="1"/>
      <p:bldP spid="44" grpId="0" animBg="1"/>
      <p:bldP spid="64" grpId="0" animBg="1"/>
      <p:bldP spid="66" grpId="0" animBg="1"/>
      <p:bldP spid="68" grpId="0" animBg="1"/>
      <p:bldP spid="70" grpId="0" animBg="1"/>
      <p:bldP spid="38" grpId="0" animBg="1"/>
      <p:bldP spid="39" grpId="0" animBg="1"/>
      <p:bldP spid="53" grpId="0" animBg="1"/>
      <p:bldP spid="54" grpId="0" animBg="1"/>
      <p:bldP spid="55" grpId="0" animBg="1"/>
      <p:bldP spid="59" grpId="0" animBg="1"/>
      <p:bldP spid="69" grpId="0" animBg="1"/>
      <p:bldP spid="71" grpId="0" animBg="1"/>
      <p:bldP spid="7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255021" y="2389669"/>
            <a:ext cx="5233764" cy="1937781"/>
          </a:xfrm>
        </p:spPr>
        <p:txBody>
          <a:bodyPr/>
          <a:lstStyle/>
          <a:p>
            <a:pPr algn="ctr"/>
            <a:r>
              <a:rPr lang="en-US" sz="4000" b="1" dirty="0"/>
              <a:t>Exchange 2010</a:t>
            </a:r>
          </a:p>
          <a:p>
            <a:pPr algn="ctr"/>
            <a:r>
              <a:rPr lang="en-US" sz="4000" b="1" dirty="0"/>
              <a:t>vs</a:t>
            </a:r>
            <a:br>
              <a:rPr lang="en-US" sz="4000" b="1" dirty="0"/>
            </a:br>
            <a:r>
              <a:rPr lang="en-US" sz="4000" b="1" dirty="0"/>
              <a:t>Exchange 2013/2016</a:t>
            </a:r>
            <a:endParaRPr lang="en-GB" sz="3600" b="1" dirty="0"/>
          </a:p>
        </p:txBody>
      </p:sp>
      <p:sp>
        <p:nvSpPr>
          <p:cNvPr id="4" name="Marcador de contenido 3"/>
          <p:cNvSpPr>
            <a:spLocks noGrp="1"/>
          </p:cNvSpPr>
          <p:nvPr>
            <p:ph sz="quarter" idx="4"/>
          </p:nvPr>
        </p:nvSpPr>
        <p:spPr>
          <a:xfrm>
            <a:off x="6115333" y="1788044"/>
            <a:ext cx="5952620" cy="3815314"/>
          </a:xfrm>
        </p:spPr>
        <p:txBody>
          <a:bodyPr/>
          <a:lstStyle/>
          <a:p>
            <a:pPr marL="285750" indent="-285750">
              <a:buFont typeface="Arial" panose="020B0604020202020204" pitchFamily="34" charset="0"/>
              <a:buChar char="•"/>
            </a:pPr>
            <a:r>
              <a:rPr lang="es-ES" sz="2300" dirty="0"/>
              <a:t>Performance </a:t>
            </a:r>
            <a:r>
              <a:rPr lang="es-ES" sz="2300" dirty="0" err="1"/>
              <a:t>tunning</a:t>
            </a:r>
            <a:r>
              <a:rPr lang="es-ES" sz="2300" dirty="0"/>
              <a:t> </a:t>
            </a:r>
            <a:r>
              <a:rPr lang="es-ES" sz="2300" dirty="0" err="1"/>
              <a:t>for</a:t>
            </a:r>
            <a:r>
              <a:rPr lang="es-ES" sz="2300" dirty="0"/>
              <a:t> </a:t>
            </a:r>
            <a:r>
              <a:rPr lang="es-ES" sz="2300" dirty="0" err="1"/>
              <a:t>migrations</a:t>
            </a:r>
            <a:endParaRPr lang="es-ES" sz="2300" dirty="0"/>
          </a:p>
          <a:p>
            <a:pPr marL="285750" indent="-285750">
              <a:buFont typeface="Arial" panose="020B0604020202020204" pitchFamily="34" charset="0"/>
              <a:buChar char="•"/>
            </a:pPr>
            <a:r>
              <a:rPr lang="es-ES" sz="2300" dirty="0" err="1"/>
              <a:t>Unified</a:t>
            </a:r>
            <a:r>
              <a:rPr lang="es-ES" sz="2300" dirty="0"/>
              <a:t> </a:t>
            </a:r>
            <a:r>
              <a:rPr lang="es-ES" sz="2300" dirty="0" err="1"/>
              <a:t>management</a:t>
            </a:r>
            <a:endParaRPr lang="es-ES" sz="2300" dirty="0"/>
          </a:p>
          <a:p>
            <a:pPr marL="285750" indent="-285750">
              <a:buFont typeface="Arial" panose="020B0604020202020204" pitchFamily="34" charset="0"/>
              <a:buChar char="•"/>
            </a:pPr>
            <a:r>
              <a:rPr lang="es-ES" sz="2300" dirty="0"/>
              <a:t>Support </a:t>
            </a:r>
            <a:r>
              <a:rPr lang="es-ES" sz="2300" dirty="0" err="1"/>
              <a:t>for</a:t>
            </a:r>
            <a:r>
              <a:rPr lang="es-ES" sz="2300" dirty="0"/>
              <a:t> </a:t>
            </a:r>
            <a:r>
              <a:rPr lang="es-ES" sz="2300" dirty="0" err="1"/>
              <a:t>cross-premises</a:t>
            </a:r>
            <a:r>
              <a:rPr lang="es-ES" sz="2300" dirty="0"/>
              <a:t> </a:t>
            </a:r>
            <a:r>
              <a:rPr lang="es-ES" sz="2300" dirty="0" err="1"/>
              <a:t>permissions</a:t>
            </a:r>
            <a:endParaRPr lang="es-ES" sz="2300" dirty="0"/>
          </a:p>
          <a:p>
            <a:pPr marL="285750" indent="-285750">
              <a:buFont typeface="Arial" panose="020B0604020202020204" pitchFamily="34" charset="0"/>
              <a:buChar char="•"/>
            </a:pPr>
            <a:r>
              <a:rPr lang="en-GB" sz="2300" dirty="0"/>
              <a:t>Message Rights Management (MRM)</a:t>
            </a:r>
          </a:p>
          <a:p>
            <a:pPr marL="285750" indent="-285750">
              <a:buFont typeface="Arial" panose="020B0604020202020204" pitchFamily="34" charset="0"/>
              <a:buChar char="•"/>
            </a:pPr>
            <a:r>
              <a:rPr lang="en-GB" sz="2300" dirty="0"/>
              <a:t>Exchange In-place eDiscovery</a:t>
            </a:r>
          </a:p>
          <a:p>
            <a:pPr marL="285750" indent="-285750">
              <a:buFont typeface="Arial" panose="020B0604020202020204" pitchFamily="34" charset="0"/>
              <a:buChar char="•"/>
            </a:pPr>
            <a:r>
              <a:rPr lang="en-GB" sz="2300" dirty="0"/>
              <a:t>Exchange In-place Archiving</a:t>
            </a:r>
          </a:p>
          <a:p>
            <a:pPr marL="285750" indent="-285750">
              <a:buFont typeface="Arial" panose="020B0604020202020204" pitchFamily="34" charset="0"/>
              <a:buChar char="•"/>
            </a:pPr>
            <a:r>
              <a:rPr lang="es-ES" sz="2300" dirty="0" err="1"/>
              <a:t>Session</a:t>
            </a:r>
            <a:r>
              <a:rPr lang="es-ES" sz="2300" dirty="0"/>
              <a:t> </a:t>
            </a:r>
            <a:r>
              <a:rPr lang="es-ES" sz="2300" dirty="0" err="1"/>
              <a:t>affinity</a:t>
            </a:r>
            <a:r>
              <a:rPr lang="es-ES" sz="2300" dirty="0"/>
              <a:t> vs </a:t>
            </a:r>
            <a:r>
              <a:rPr lang="es-ES" sz="2300" dirty="0" err="1"/>
              <a:t>stateless</a:t>
            </a:r>
            <a:endParaRPr lang="es-ES" sz="2300" dirty="0"/>
          </a:p>
          <a:p>
            <a:endParaRPr lang="en-GB" sz="2300" dirty="0"/>
          </a:p>
          <a:p>
            <a:endParaRPr lang="en-GB" sz="2300" dirty="0"/>
          </a:p>
        </p:txBody>
      </p:sp>
    </p:spTree>
    <p:extLst>
      <p:ext uri="{BB962C8B-B14F-4D97-AF65-F5344CB8AC3E}">
        <p14:creationId xmlns:p14="http://schemas.microsoft.com/office/powerpoint/2010/main" val="212420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428" y="65042"/>
            <a:ext cx="12036056" cy="1325563"/>
          </a:xfrm>
        </p:spPr>
        <p:txBody>
          <a:bodyPr>
            <a:normAutofit fontScale="90000"/>
          </a:bodyPr>
          <a:lstStyle/>
          <a:p>
            <a:r>
              <a:rPr lang="en-US" sz="4500" dirty="0"/>
              <a:t>Moving mailboxes </a:t>
            </a:r>
            <a:br>
              <a:rPr lang="en-US" dirty="0"/>
            </a:br>
            <a:r>
              <a:rPr lang="en-US" sz="4500" dirty="0"/>
              <a:t>How Exchange 2010 is different than Exchange 2013/2016</a:t>
            </a:r>
            <a:endParaRPr lang="en-GB" sz="4500" dirty="0"/>
          </a:p>
        </p:txBody>
      </p:sp>
      <p:sp>
        <p:nvSpPr>
          <p:cNvPr id="9" name="CuadroTexto 8"/>
          <p:cNvSpPr txBox="1"/>
          <p:nvPr/>
        </p:nvSpPr>
        <p:spPr>
          <a:xfrm>
            <a:off x="4865952" y="3442554"/>
            <a:ext cx="2725579" cy="646331"/>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_tradnl" b="1" dirty="0">
                <a:ln/>
                <a:solidFill>
                  <a:schemeClr val="accent3"/>
                </a:solidFill>
              </a:rPr>
              <a:t>&lt;MRS&gt;</a:t>
            </a:r>
          </a:p>
          <a:p>
            <a:pPr algn="ctr"/>
            <a:r>
              <a:rPr lang="es-ES_tradnl" b="1" dirty="0">
                <a:ln/>
                <a:solidFill>
                  <a:schemeClr val="accent3"/>
                </a:solidFill>
              </a:rPr>
              <a:t>/</a:t>
            </a:r>
            <a:r>
              <a:rPr lang="es-ES_tradnl" b="1" dirty="0" err="1">
                <a:ln/>
                <a:solidFill>
                  <a:schemeClr val="accent3"/>
                </a:solidFill>
              </a:rPr>
              <a:t>ews</a:t>
            </a:r>
            <a:r>
              <a:rPr lang="es-ES_tradnl" b="1" dirty="0">
                <a:ln/>
                <a:solidFill>
                  <a:schemeClr val="accent3"/>
                </a:solidFill>
              </a:rPr>
              <a:t>/</a:t>
            </a:r>
            <a:r>
              <a:rPr lang="es-ES_tradnl" b="1" dirty="0" err="1">
                <a:ln/>
                <a:solidFill>
                  <a:schemeClr val="accent3"/>
                </a:solidFill>
              </a:rPr>
              <a:t>mrsproxy.svc</a:t>
            </a:r>
            <a:endParaRPr lang="en-GB" b="1" dirty="0">
              <a:ln/>
              <a:solidFill>
                <a:schemeClr val="accent3"/>
              </a:solidFill>
            </a:endParaRPr>
          </a:p>
        </p:txBody>
      </p:sp>
      <p:pic>
        <p:nvPicPr>
          <p:cNvPr id="3" name="Imagen 2"/>
          <p:cNvPicPr>
            <a:picLocks noChangeAspect="1"/>
          </p:cNvPicPr>
          <p:nvPr/>
        </p:nvPicPr>
        <p:blipFill>
          <a:blip r:embed="rId3"/>
          <a:stretch>
            <a:fillRect/>
          </a:stretch>
        </p:blipFill>
        <p:spPr>
          <a:xfrm>
            <a:off x="1690462" y="1773379"/>
            <a:ext cx="2329002" cy="4631013"/>
          </a:xfrm>
          <a:prstGeom prst="rect">
            <a:avLst/>
          </a:prstGeom>
        </p:spPr>
      </p:pic>
      <p:pic>
        <p:nvPicPr>
          <p:cNvPr id="4" name="Imagen 3"/>
          <p:cNvPicPr>
            <a:picLocks noChangeAspect="1"/>
          </p:cNvPicPr>
          <p:nvPr/>
        </p:nvPicPr>
        <p:blipFill>
          <a:blip r:embed="rId4"/>
          <a:stretch>
            <a:fillRect/>
          </a:stretch>
        </p:blipFill>
        <p:spPr>
          <a:xfrm>
            <a:off x="7846713" y="1773379"/>
            <a:ext cx="2893759" cy="4631013"/>
          </a:xfrm>
          <a:prstGeom prst="rect">
            <a:avLst/>
          </a:prstGeom>
        </p:spPr>
      </p:pic>
    </p:spTree>
    <p:extLst>
      <p:ext uri="{BB962C8B-B14F-4D97-AF65-F5344CB8AC3E}">
        <p14:creationId xmlns:p14="http://schemas.microsoft.com/office/powerpoint/2010/main" val="319373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1|4.3|25.1"/>
</p:tagLst>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1_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www.w3.org/XML/1998/namespace"/>
    <ds:schemaRef ds:uri="http://purl.org/dc/terms/"/>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2161</Words>
  <Application>Microsoft Office PowerPoint</Application>
  <PresentationFormat>Panorámica</PresentationFormat>
  <Paragraphs>280</Paragraphs>
  <Slides>25</Slides>
  <Notes>14</Notes>
  <HiddenSlides>10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25</vt:i4>
      </vt:variant>
    </vt:vector>
  </HeadingPairs>
  <TitlesOfParts>
    <vt:vector size="34" baseType="lpstr">
      <vt:lpstr>Arial</vt:lpstr>
      <vt:lpstr>Calibri</vt:lpstr>
      <vt:lpstr>Consolas</vt:lpstr>
      <vt:lpstr>Segoe Pro Light</vt:lpstr>
      <vt:lpstr>Segoe UI</vt:lpstr>
      <vt:lpstr>Segoe UI Light</vt:lpstr>
      <vt:lpstr>Wingdings</vt:lpstr>
      <vt:lpstr>5-30055_SharePoint Template 2012 - 16x9 - White Background</vt:lpstr>
      <vt:lpstr>1_5-30055_SharePoint Template 2012 - 16x9 - White Background</vt:lpstr>
      <vt:lpstr>Presentación de PowerPoint</vt:lpstr>
      <vt:lpstr>Presentación de PowerPoint</vt:lpstr>
      <vt:lpstr>Raffle</vt:lpstr>
      <vt:lpstr>Agenda</vt:lpstr>
      <vt:lpstr>Ways to migrate</vt:lpstr>
      <vt:lpstr>Why Exchange Hybrid?</vt:lpstr>
      <vt:lpstr>Exchange Hybrid Wizard History</vt:lpstr>
      <vt:lpstr>Presentación de PowerPoint</vt:lpstr>
      <vt:lpstr>Moving mailboxes  How Exchange 2010 is different than Exchange 2013/2016</vt:lpstr>
      <vt:lpstr>Hybrid Product Key</vt:lpstr>
      <vt:lpstr>DEMO</vt:lpstr>
      <vt:lpstr>Troubleshooting mailbox moves</vt:lpstr>
      <vt:lpstr>DEMO</vt:lpstr>
      <vt:lpstr>Presentación de PowerPoint</vt:lpstr>
      <vt:lpstr>Questions?</vt:lpstr>
      <vt:lpstr>2013 Walkthrough</vt:lpstr>
      <vt:lpstr>Server detection page</vt:lpstr>
      <vt:lpstr>Credential page</vt:lpstr>
      <vt:lpstr>Shared namespace page </vt:lpstr>
      <vt:lpstr>Domain Proof</vt:lpstr>
      <vt:lpstr>Transport Certificate </vt:lpstr>
      <vt:lpstr>Presentación de PowerPoint</vt:lpstr>
      <vt:lpstr>Missing External URL?</vt:lpstr>
      <vt:lpstr>DAuth vs OAuth </vt:lpstr>
      <vt:lpstr>Troubleshooting mailbox moves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2016-05-09T06:09:01Z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